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erriweather" panose="00000500000000000000" pitchFamily="2" charset="-18"/>
      <p:regular r:id="rId19"/>
      <p:bold r:id="rId20"/>
    </p:embeddedFont>
    <p:embeddedFont>
      <p:font typeface="Merriweather Bold" panose="00000800000000000000" charset="-18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599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814" y="1537178"/>
            <a:ext cx="6180181" cy="1124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Przesłanki warunkujące nadanie stopnia doktora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19814" y="2910483"/>
            <a:ext cx="6180181" cy="5758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prof. dr hab. Mansur Rahnama-Hezavah</a:t>
            </a:r>
            <a:endParaRPr lang="en-US" sz="14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Sekretarz Rady Doskonałości Naukowej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14" y="3688755"/>
            <a:ext cx="4218180" cy="11629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9814" y="5054104"/>
            <a:ext cx="6789766" cy="28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Dąbrowa Górnicza, 19 października 2026 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4" y="1215015"/>
            <a:ext cx="10752067" cy="1124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Postępowania, w których nadawany jest stopień doktora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813" y="2678311"/>
            <a:ext cx="10752067" cy="29859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26690" y="2888343"/>
            <a:ext cx="10265424" cy="2569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pl-PL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 rozpoczęte </a:t>
            </a:r>
            <a:r>
              <a:rPr lang="pl-PL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do 30 kwietnia 2019 roku </a:t>
            </a:r>
            <a:r>
              <a:rPr lang="pl-PL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są prowadzone według starych zasad, jeśli jeszcze się nie zakończyły.</a:t>
            </a:r>
          </a:p>
          <a:p>
            <a:pPr marL="0" indent="0" algn="l">
              <a:lnSpc>
                <a:spcPct val="133000"/>
              </a:lnSpc>
              <a:buNone/>
            </a:pPr>
            <a:endParaRPr lang="pl-PL" sz="14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pl-PL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 rozpoczęte </a:t>
            </a:r>
            <a:r>
              <a:rPr lang="pl-PL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od 1 października 2019 roku </a:t>
            </a:r>
            <a:r>
              <a:rPr lang="pl-PL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odbywają się według nowego prawa (ustawa z 20 lipca 2018 r. Prawo o szkolnictwie wyższym i nauce) i mogą mieć dwie formy:</a:t>
            </a:r>
          </a:p>
          <a:p>
            <a:pPr marL="0" indent="0" algn="l">
              <a:lnSpc>
                <a:spcPct val="133000"/>
              </a:lnSpc>
              <a:buNone/>
            </a:pPr>
            <a:endParaRPr lang="pl-PL" sz="14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pl-PL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jako osoba zewnętrzna (tryb eksternistyczny),</a:t>
            </a:r>
          </a:p>
          <a:p>
            <a:pPr marL="0" indent="0" algn="l">
              <a:lnSpc>
                <a:spcPct val="133000"/>
              </a:lnSpc>
              <a:buNone/>
            </a:pPr>
            <a:endParaRPr lang="pl-PL" sz="1600" b="1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pl-PL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w ramach szkoły doktorskiej (tryb kształcenia doktorantów).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91699" y="533500"/>
            <a:ext cx="6180181" cy="899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 </a:t>
            </a: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prowadzone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endParaRPr lang="pl-PL" sz="2800" dirty="0">
              <a:solidFill>
                <a:srgbClr val="F5F0F0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 starym trybie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291698" y="1730276"/>
            <a:ext cx="6180181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Jakie postępowania podlegają zamknięciu albo umorzeniu?</a:t>
            </a:r>
            <a:endParaRPr lang="en-US" sz="2250" dirty="0"/>
          </a:p>
        </p:txBody>
      </p:sp>
      <p:sp>
        <p:nvSpPr>
          <p:cNvPr id="5" name="Shape 2"/>
          <p:cNvSpPr/>
          <p:nvPr/>
        </p:nvSpPr>
        <p:spPr>
          <a:xfrm>
            <a:off x="5291700" y="2746871"/>
            <a:ext cx="323941" cy="323949"/>
          </a:xfrm>
          <a:prstGeom prst="roundRect">
            <a:avLst>
              <a:gd name="adj" fmla="val 18668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5730732" y="2746871"/>
            <a:ext cx="5741149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 doktorskie </a:t>
            </a:r>
            <a:r>
              <a:rPr lang="en-US" sz="1400" b="1" dirty="0">
                <a:solidFill>
                  <a:srgbClr val="E2E6E9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rozpoczęte według starych zasad muszą zakończyć się do 31 grudnia 2024 r. – inaczej zostaną zamknięte lub umorzone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 Przepis ten dotyczy tylko postępowań prowadzonych po raz pierwszy.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291700" y="3942358"/>
            <a:ext cx="323941" cy="323949"/>
          </a:xfrm>
          <a:prstGeom prst="roundRect">
            <a:avLst>
              <a:gd name="adj" fmla="val 18668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0" name="Text 7"/>
          <p:cNvSpPr/>
          <p:nvPr/>
        </p:nvSpPr>
        <p:spPr>
          <a:xfrm>
            <a:off x="5730732" y="3942358"/>
            <a:ext cx="5741149" cy="7579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E2E6E9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Jeśli postępowanie toczy się po odwołaniu lub decyzji sądu – może być kontynuowane i nie podlega zamknięciu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291700" y="4829870"/>
            <a:ext cx="6180181" cy="1119584"/>
          </a:xfrm>
          <a:prstGeom prst="roundRect">
            <a:avLst>
              <a:gd name="adj" fmla="val 5401"/>
            </a:avLst>
          </a:prstGeom>
          <a:solidFill>
            <a:srgbClr val="022349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662" y="4994573"/>
            <a:ext cx="179879" cy="14396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759504" y="4980880"/>
            <a:ext cx="5568414" cy="82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* Zagadnienie zamknięcia albo umorzenia </a:t>
            </a:r>
            <a:r>
              <a:rPr lang="en-US" sz="1100" dirty="0" err="1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postępowań</a:t>
            </a:r>
            <a:r>
              <a:rPr lang="en-US" sz="11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pl-PL" sz="11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rozpoczętych</a:t>
            </a:r>
            <a:r>
              <a:rPr lang="en-US" sz="11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w tzw. starym trybie reguluje art. 179 ust. 4 pkt 2 ustawy wprowadzającej [ustawa z dnia 3 lipca 2018 r. Przepisy wprowadzające ustawę – Prawo o szkolnictwie wyższym i nauce]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4" y="653752"/>
            <a:ext cx="10752067" cy="534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 prowadzone w starym trybie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719814" y="1496417"/>
            <a:ext cx="10752067" cy="854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Jaka jest różnica między umorzeniem a zamknięciem przewodu doktorskiego?</a:t>
            </a:r>
            <a:endParaRPr lang="en-US" sz="2650" dirty="0"/>
          </a:p>
        </p:txBody>
      </p:sp>
      <p:sp>
        <p:nvSpPr>
          <p:cNvPr id="5" name="Shape 3"/>
          <p:cNvSpPr/>
          <p:nvPr/>
        </p:nvSpPr>
        <p:spPr>
          <a:xfrm>
            <a:off x="726164" y="2703215"/>
            <a:ext cx="10745717" cy="2271865"/>
          </a:xfrm>
          <a:custGeom>
            <a:avLst/>
            <a:gdLst/>
            <a:ahLst/>
            <a:cxnLst/>
            <a:rect l="l" t="t" r="r" b="b"/>
            <a:pathLst>
              <a:path w="3579723" h="2039441">
                <a:moveTo>
                  <a:pt x="59842" y="0"/>
                </a:moveTo>
                <a:lnTo>
                  <a:pt x="3579723" y="0"/>
                </a:lnTo>
                <a:lnTo>
                  <a:pt x="3579723" y="2039441"/>
                </a:lnTo>
                <a:lnTo>
                  <a:pt x="59842" y="2039441"/>
                </a:lnTo>
                <a:arcTo wR="59842" hR="59844" stAng="5400000" swAng="5400000"/>
                <a:lnTo>
                  <a:pt x="0" y="59844"/>
                </a:lnTo>
                <a:arcTo wR="59842" hR="59844" stAng="10800000" swAng="5400000"/>
                <a:close/>
              </a:path>
            </a:pathLst>
          </a:custGeom>
          <a:solidFill>
            <a:srgbClr val="003180"/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7" name="Text 5"/>
          <p:cNvSpPr/>
          <p:nvPr/>
        </p:nvSpPr>
        <p:spPr>
          <a:xfrm>
            <a:off x="897113" y="2830286"/>
            <a:ext cx="10403818" cy="1811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Jeśli doktorant </a:t>
            </a:r>
            <a:r>
              <a:rPr lang="pl-PL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nie zda egzaminów lub nie złoży pracy w terminie, uczelnia może zamknąć przewód</a:t>
            </a: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</a:t>
            </a:r>
          </a:p>
          <a:p>
            <a:pPr marL="0" indent="0" algn="l">
              <a:lnSpc>
                <a:spcPct val="130000"/>
              </a:lnSpc>
              <a:buNone/>
            </a:pPr>
            <a:endParaRPr lang="pl-PL" sz="16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0000"/>
              </a:lnSpc>
              <a:buNone/>
            </a:pP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Gdy </a:t>
            </a:r>
            <a:r>
              <a:rPr lang="pl-PL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nie wyznaczono jeszcze terminu </a:t>
            </a: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egzaminów lub złożenia pracy, </a:t>
            </a:r>
            <a:r>
              <a:rPr lang="pl-PL" sz="1600" b="1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przewód powinien być umorzony</a:t>
            </a: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</a:t>
            </a:r>
          </a:p>
          <a:p>
            <a:pPr marL="0" indent="0" algn="l">
              <a:lnSpc>
                <a:spcPct val="130000"/>
              </a:lnSpc>
              <a:buNone/>
            </a:pPr>
            <a:endParaRPr lang="pl-PL" sz="16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0000"/>
              </a:lnSpc>
              <a:buNone/>
            </a:pP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Zamknięcie i umorzenie następują w formie decyzji administracyjnej. Decyzja taka powinna być podpisana przez wszystkie osoby biorące udział w jej podjęciu.</a:t>
            </a:r>
          </a:p>
        </p:txBody>
      </p:sp>
      <p:sp>
        <p:nvSpPr>
          <p:cNvPr id="16" name="Shape 14"/>
          <p:cNvSpPr/>
          <p:nvPr/>
        </p:nvSpPr>
        <p:spPr>
          <a:xfrm>
            <a:off x="719814" y="5163893"/>
            <a:ext cx="10752067" cy="927100"/>
          </a:xfrm>
          <a:prstGeom prst="roundRect">
            <a:avLst>
              <a:gd name="adj" fmla="val 7746"/>
            </a:avLst>
          </a:prstGeom>
          <a:solidFill>
            <a:srgbClr val="003180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64" y="5397156"/>
            <a:ext cx="213712" cy="170954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75425" y="5368978"/>
            <a:ext cx="10025506" cy="5332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* Instytucja zamknięcia przewodu doktorskiego została uregulowana w art. 14 ust. 4 tzw. starej ustawy [ustawa z dnia 14 marca 2003 r. o stopniach naukowych i tytule naukowym oraz o stopniach i tytule w zakresie sztuki]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4" y="541193"/>
            <a:ext cx="10752067" cy="1012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31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15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</a:t>
            </a:r>
            <a:r>
              <a:rPr lang="pl-PL" sz="315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ęte</a:t>
            </a:r>
            <a:r>
              <a:rPr lang="en-US" sz="31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od dnia 1 października 2019 r</a:t>
            </a:r>
            <a:r>
              <a:rPr lang="pl-PL" sz="31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oku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719814" y="1605224"/>
            <a:ext cx="10752067" cy="809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Warunki nadania stopnia doktora w obecnie prowadzonych postępowaniach</a:t>
            </a:r>
            <a:endParaRPr lang="en-US" sz="2550" dirty="0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47DA21B3-EABC-43DE-B369-4BFBF0D23D17}"/>
              </a:ext>
            </a:extLst>
          </p:cNvPr>
          <p:cNvSpPr txBox="1"/>
          <p:nvPr/>
        </p:nvSpPr>
        <p:spPr>
          <a:xfrm>
            <a:off x="719814" y="2655247"/>
            <a:ext cx="1075206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</a:rPr>
              <a:t>1) tytuł magistra (lub równoważny),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2) uzyskanie efektów uczenia na poziomie ósmym Polskiej Ramy Kwalifikacji,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3) posiadanie co najmniej: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	a) 1 artykułu naukowego, albo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	b) 1 monografii, albo</a:t>
            </a:r>
          </a:p>
          <a:p>
            <a:r>
              <a:rPr lang="pl-PL" sz="2000" b="1" dirty="0">
                <a:solidFill>
                  <a:schemeClr val="bg1"/>
                </a:solidFill>
              </a:rPr>
              <a:t> 	c) ważnego dzieła artystycznego,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4) przedstawienie i obronienie rozprawy doktorskiej;</a:t>
            </a:r>
          </a:p>
          <a:p>
            <a:endParaRPr lang="pl-PL" sz="2000" b="1" dirty="0">
              <a:solidFill>
                <a:schemeClr val="bg1"/>
              </a:solidFill>
            </a:endParaRPr>
          </a:p>
          <a:p>
            <a:r>
              <a:rPr lang="pl-PL" sz="2000" b="1" dirty="0">
                <a:solidFill>
                  <a:schemeClr val="bg1"/>
                </a:solidFill>
              </a:rPr>
              <a:t>5) spełnienie innych wymogów określonych przez podmiot doktoryzujący.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814" y="1221904"/>
            <a:ext cx="6180181" cy="899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</a:t>
            </a:r>
            <a:r>
              <a:rPr lang="pl-PL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ęte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od </a:t>
            </a: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dnia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pl-PL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 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 października 2019 r</a:t>
            </a:r>
            <a:r>
              <a:rPr lang="pl-PL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oku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616133" y="2276873"/>
            <a:ext cx="6283862" cy="2913404"/>
          </a:xfrm>
          <a:prstGeom prst="roundRect">
            <a:avLst>
              <a:gd name="adj" fmla="val 3321"/>
            </a:avLst>
          </a:prstGeom>
          <a:solidFill>
            <a:srgbClr val="041938">
              <a:alpha val="95000"/>
            </a:srgbClr>
          </a:solidFill>
          <a:ln/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760095" y="2399221"/>
            <a:ext cx="5974533" cy="61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Aby rozpocząć postępowanie doktorskie, </a:t>
            </a:r>
            <a:r>
              <a:rPr lang="en-US" sz="1600" b="1" dirty="0">
                <a:solidFill>
                  <a:srgbClr val="E2E6E9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kandydat musi już mieć</a:t>
            </a:r>
            <a:r>
              <a:rPr lang="en-US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: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60096" y="3095173"/>
            <a:ext cx="5974532" cy="20951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223520" indent="-22352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tytuł magistra lub równorzędny,</a:t>
            </a:r>
            <a:endParaRPr lang="en-US" sz="1400" dirty="0"/>
          </a:p>
          <a:p>
            <a:pPr marL="223520" indent="-22352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kwalifikacje na poziomie ósmym Polskiej Ramy Kwalifikacji,</a:t>
            </a:r>
            <a:endParaRPr lang="en-US" sz="1400" dirty="0"/>
          </a:p>
          <a:p>
            <a:pPr marL="223520" indent="-22352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wymagany dorobek naukowy lub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artystyczny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</a:t>
            </a:r>
            <a:endParaRPr lang="pl-PL" sz="14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algn="l">
              <a:lnSpc>
                <a:spcPct val="120000"/>
              </a:lnSpc>
              <a:buSzPct val="100000"/>
            </a:pPr>
            <a:endParaRPr lang="pl-PL" sz="1400" dirty="0">
              <a:solidFill>
                <a:srgbClr val="E2E6E9"/>
              </a:solidFill>
              <a:latin typeface="Merriweather" pitchFamily="34" charset="0"/>
            </a:endParaRPr>
          </a:p>
          <a:p>
            <a:pPr marL="0" indent="0" algn="l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Jeśli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tych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warunków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nie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spełnia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w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dniu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złożenia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wniosku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uczelnia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musi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odmówić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rozpoczęcia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</a:t>
            </a:r>
            <a:endParaRPr lang="en-US" sz="140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Nie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można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uzupełniać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tych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braków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później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,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czyli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zdobywać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kwalifikacji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czy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publikować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pracy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już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po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złożeniu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14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wniosku</a:t>
            </a: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.</a:t>
            </a:r>
            <a:endParaRPr lang="en-US" sz="1400" dirty="0"/>
          </a:p>
          <a:p>
            <a:pPr algn="l">
              <a:lnSpc>
                <a:spcPct val="120000"/>
              </a:lnSpc>
              <a:buSzPct val="100000"/>
            </a:pP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16132" y="5653683"/>
            <a:ext cx="6283861" cy="645517"/>
          </a:xfrm>
          <a:prstGeom prst="roundRect">
            <a:avLst>
              <a:gd name="adj" fmla="val 5457"/>
            </a:avLst>
          </a:prstGeom>
          <a:solidFill>
            <a:srgbClr val="4B3F02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96" y="5831086"/>
            <a:ext cx="179879" cy="14396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83938" y="5793185"/>
            <a:ext cx="5650690" cy="82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Postępowanie zaczyna się w dniu, gdy uczelnia otrzyma kompletny wniosek, a nie w dniu decyzji.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4" y="387401"/>
            <a:ext cx="10752067" cy="7746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</a:t>
            </a:r>
            <a:r>
              <a:rPr lang="pl-PL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ęte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od dnia 1 października 2019 r</a:t>
            </a:r>
            <a:r>
              <a:rPr lang="pl-PL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oku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19814" y="1148090"/>
            <a:ext cx="10752067" cy="449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Jaka jest definicja rozprawy doktorskiej?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814" y="2066073"/>
            <a:ext cx="449847" cy="4498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94583" y="2066073"/>
            <a:ext cx="10077298" cy="446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Rozprawa doktorska pokazuje wiedzę kandydata i jego umiejętność samodzielnej pracy naukowej lub artystycznej.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814" y="3087091"/>
            <a:ext cx="449847" cy="44985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394583" y="3068991"/>
            <a:ext cx="9941173" cy="863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Tematem rozprawy musi być oryginalne rozwiązanie problemu naukowego, praktyczne zastosowanie badań lub nowe dzieło artystyczne.</a:t>
            </a:r>
            <a:endParaRPr lang="en-US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9814" y="4225089"/>
            <a:ext cx="449847" cy="44985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94483" y="4088918"/>
            <a:ext cx="10077295" cy="863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Rozprawa może mieć różne formy: książki, artykuły naukowe, projekty, wdrożenia, dzieła artystyczne lub część większej pracy zbiorowej.</a:t>
            </a:r>
            <a:endParaRPr lang="en-US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9814" y="5246107"/>
            <a:ext cx="449847" cy="44985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94483" y="5246107"/>
            <a:ext cx="9941071" cy="5758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Można w niej użyć zarówno opublikowanych, jak i nieopublikowanych wyników.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4" y="450634"/>
            <a:ext cx="10752067" cy="1124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</a:t>
            </a:r>
            <a:r>
              <a:rPr lang="pl-PL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ęte</a:t>
            </a:r>
            <a:r>
              <a:rPr lang="pl-PL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od dnia 1 października 2019 r</a:t>
            </a:r>
            <a:r>
              <a:rPr lang="pl-PL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oku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19764" y="1372307"/>
            <a:ext cx="10752067" cy="899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Istotne zagadnienia procesowe postępowania w sprawie nadania stopnia doktora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764" y="2380171"/>
            <a:ext cx="10752117" cy="371582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00862" y="2565201"/>
            <a:ext cx="10134796" cy="33275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 postępowaniu o stopień doktora ważne są następujące zasady:</a:t>
            </a:r>
          </a:p>
          <a:p>
            <a:pPr marL="0" indent="0" algn="l">
              <a:lnSpc>
                <a:spcPct val="133000"/>
              </a:lnSpc>
              <a:buNone/>
            </a:pPr>
            <a:endParaRPr lang="pl-PL" sz="16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Promotor i recenzent nie muszą mieć tytułu w tej samej dyscyplinie co temat pracy, ale muszą mieć odpowiednie wiedzę i doświadczenie. Uczelnia wybiera odpowiednie osoby.</a:t>
            </a:r>
          </a:p>
          <a:p>
            <a:pPr marL="0" indent="0" algn="l">
              <a:lnSpc>
                <a:spcPct val="133000"/>
              </a:lnSpc>
              <a:buNone/>
            </a:pPr>
            <a:endParaRPr lang="pl-PL" sz="16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Jeśli są co najmniej dwie negatywne recenzje, praca nie może być dopuszczona do obrony.  Recenzje muszą być zgodne z przepisami i umową.</a:t>
            </a:r>
          </a:p>
          <a:p>
            <a:pPr marL="0" indent="0" algn="l">
              <a:lnSpc>
                <a:spcPct val="133000"/>
              </a:lnSpc>
              <a:buNone/>
            </a:pPr>
            <a:endParaRPr lang="pl-PL" sz="16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pl-PL" sz="16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Szczegóły postępowania ustala uczelnia, ale jej zasady muszą być zgodne z obowiązującym prawem (np. ustawami i Kodeksem postępowania administracyjnego).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3" y="408338"/>
            <a:ext cx="10752067" cy="1012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4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</a:t>
            </a:r>
            <a:r>
              <a:rPr lang="pl-PL" sz="24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ęte</a:t>
            </a: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od dnia 1 października 2019 r</a:t>
            </a:r>
            <a:r>
              <a:rPr lang="pl-PL" sz="240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oku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719812" y="1197548"/>
            <a:ext cx="10752067" cy="809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Jaka ochrona przysługuje osobom ubiegającym się o nadanie stopnia doktora?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19813" y="1915470"/>
            <a:ext cx="10752065" cy="4695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Osoba ubiegająca się o stopień doktora ma prawo do ochrony, 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bo postępowanie to jest częścią postępowania administracyjnego.</a:t>
            </a:r>
          </a:p>
          <a:p>
            <a:pPr marL="0" indent="0" algn="l">
              <a:lnSpc>
                <a:spcPct val="127000"/>
              </a:lnSpc>
              <a:buNone/>
            </a:pPr>
            <a:endParaRPr lang="pl-PL" sz="20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Ma prawo do:</a:t>
            </a:r>
          </a:p>
          <a:p>
            <a:pPr marL="0" indent="0" algn="l">
              <a:lnSpc>
                <a:spcPct val="127000"/>
              </a:lnSpc>
              <a:buNone/>
            </a:pPr>
            <a:endParaRPr lang="pl-PL" sz="20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złożenia zażalenia (np. na odmowę rozpoczęcia postępowania lub obrony),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wglądu do akt sprawy w każdej chwili,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zgłoszenia skargi do RDN, jeśli sprawa trwa zbyt długo,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odwołania się do RDN od decyzji (np. o odmowie nadania stopnia),</a:t>
            </a:r>
          </a:p>
          <a:p>
            <a:pPr marL="0" indent="0" algn="l">
              <a:lnSpc>
                <a:spcPct val="127000"/>
              </a:lnSpc>
              <a:buNone/>
            </a:pPr>
            <a:r>
              <a:rPr lang="pl-PL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– skierowania sprawy do sądu, jeśli decyzja jest ostateczna.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4" y="657094"/>
            <a:ext cx="10752067" cy="10685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33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35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</a:t>
            </a:r>
            <a:r>
              <a:rPr lang="pl-PL" sz="335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ęte</a:t>
            </a:r>
            <a:r>
              <a:rPr lang="en-US" sz="33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od dnia 1 października 2019 r</a:t>
            </a:r>
            <a:r>
              <a:rPr lang="pl-PL" sz="335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oku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719814" y="1785535"/>
            <a:ext cx="10752067" cy="427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Uprawnienia RDN jako wyższego organu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19813" y="2442766"/>
            <a:ext cx="10752067" cy="2860080"/>
          </a:xfrm>
          <a:prstGeom prst="roundRect">
            <a:avLst>
              <a:gd name="adj" fmla="val 4728"/>
            </a:avLst>
          </a:prstGeom>
          <a:solidFill>
            <a:srgbClr val="003180"/>
          </a:solidFill>
          <a:ln w="6350">
            <a:solidFill>
              <a:srgbClr val="194A99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19" name="Shape 17"/>
          <p:cNvSpPr/>
          <p:nvPr/>
        </p:nvSpPr>
        <p:spPr>
          <a:xfrm>
            <a:off x="719814" y="5559127"/>
            <a:ext cx="10752067" cy="660499"/>
          </a:xfrm>
          <a:prstGeom prst="roundRect">
            <a:avLst>
              <a:gd name="adj" fmla="val 10872"/>
            </a:avLst>
          </a:prstGeom>
          <a:solidFill>
            <a:srgbClr val="003180"/>
          </a:solidFill>
          <a:ln/>
        </p:spPr>
        <p:txBody>
          <a:bodyPr/>
          <a:lstStyle/>
          <a:p>
            <a:endParaRPr lang="pl-PL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64" y="5792391"/>
            <a:ext cx="213712" cy="170954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275425" y="5764213"/>
            <a:ext cx="10635091" cy="2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RDN, rozpatrując zażalenia lub odwołania, prosi o opinie dwóch losowo wybranych recenzentów.</a:t>
            </a:r>
            <a:endParaRPr lang="en-US" sz="1300" dirty="0"/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A9C9327-5742-4B23-A615-47F3677B91B5}"/>
              </a:ext>
            </a:extLst>
          </p:cNvPr>
          <p:cNvSpPr txBox="1"/>
          <p:nvPr/>
        </p:nvSpPr>
        <p:spPr>
          <a:xfrm>
            <a:off x="882441" y="2595533"/>
            <a:ext cx="104268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b="1" dirty="0">
                <a:solidFill>
                  <a:schemeClr val="bg1"/>
                </a:solidFill>
              </a:rPr>
              <a:t>RDN, jako wyższy organ, może:</a:t>
            </a:r>
          </a:p>
          <a:p>
            <a:pPr algn="just"/>
            <a:endParaRPr lang="pl-PL" sz="2000" dirty="0">
              <a:solidFill>
                <a:schemeClr val="bg1"/>
              </a:solidFill>
            </a:endParaRPr>
          </a:p>
          <a:p>
            <a:pPr algn="just"/>
            <a:r>
              <a:rPr lang="pl-PL" sz="2000" dirty="0">
                <a:solidFill>
                  <a:schemeClr val="bg1"/>
                </a:solidFill>
              </a:rPr>
              <a:t>– zostawić decyzję bez zmian,</a:t>
            </a:r>
          </a:p>
          <a:p>
            <a:pPr algn="just"/>
            <a:r>
              <a:rPr lang="pl-PL" sz="2000" dirty="0">
                <a:solidFill>
                  <a:schemeClr val="bg1"/>
                </a:solidFill>
              </a:rPr>
              <a:t>– uchylić ją i przekazać sprawę do ponownego rozpatrzenia,</a:t>
            </a:r>
          </a:p>
          <a:p>
            <a:pPr algn="just"/>
            <a:r>
              <a:rPr lang="pl-PL" sz="2000" dirty="0">
                <a:solidFill>
                  <a:schemeClr val="bg1"/>
                </a:solidFill>
              </a:rPr>
              <a:t>– zmienić decyzję, np. uznać, że postępowanie się rozpoczęło </a:t>
            </a:r>
          </a:p>
          <a:p>
            <a:pPr algn="just"/>
            <a:r>
              <a:rPr lang="pl-PL" sz="2000" dirty="0">
                <a:solidFill>
                  <a:schemeClr val="bg1"/>
                </a:solidFill>
              </a:rPr>
              <a:t>albo dopuścić pracę doktorską do obrony,</a:t>
            </a:r>
          </a:p>
          <a:p>
            <a:pPr algn="just"/>
            <a:r>
              <a:rPr lang="pl-PL" sz="2000" dirty="0">
                <a:solidFill>
                  <a:schemeClr val="bg1"/>
                </a:solidFill>
              </a:rPr>
              <a:t>– sprawdzić, czy uczelnia działała zbyt wolno lub nie dotrzymała terminów, i nakazać poprawę,</a:t>
            </a:r>
          </a:p>
          <a:p>
            <a:pPr algn="just"/>
            <a:r>
              <a:rPr lang="pl-PL" sz="2000" dirty="0">
                <a:solidFill>
                  <a:schemeClr val="bg1"/>
                </a:solidFill>
              </a:rPr>
              <a:t>– utrzymać odmowę nadania stopnia doktora albo ją uchylić i przekazać sprawę innej uczelni.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13" y="367234"/>
            <a:ext cx="10752067" cy="1124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Postępowania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rozpocz</a:t>
            </a:r>
            <a:r>
              <a:rPr lang="pl-PL" sz="2800" dirty="0" err="1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ęte</a:t>
            </a:r>
            <a:r>
              <a:rPr lang="en-US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od dnia 1 października 2019 r</a:t>
            </a:r>
            <a:r>
              <a:rPr lang="pl-PL" sz="28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oku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19812" y="1179710"/>
            <a:ext cx="10752067" cy="4499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Weryfikacja decyzji wydanych w postępowaniu</a:t>
            </a:r>
            <a:endParaRPr lang="en-US" sz="2400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9F57769-F356-4BFB-B661-1E2CCD3D61AE}"/>
              </a:ext>
            </a:extLst>
          </p:cNvPr>
          <p:cNvSpPr txBox="1"/>
          <p:nvPr/>
        </p:nvSpPr>
        <p:spPr>
          <a:xfrm>
            <a:off x="719811" y="1963030"/>
            <a:ext cx="1075206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Decyzje o nadaniu lub odmowie nadania stopnia doktora można sprawdzić według zasad Kodeksu postępowania administracyjnego.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Jeśli decyzja jest ostateczna (nie można się już odwołać), RDN może wznowić postępowanie w określonych przypadkach i wskazać uczelnię, która je przeprowadzi.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RDN może też unieważnić decyzję, jeśli została wydana z poważnym błędem prawnym (np. z naruszeniem prawa).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r>
              <a:rPr lang="pl-PL" sz="2400" dirty="0">
                <a:solidFill>
                  <a:schemeClr val="bg1"/>
                </a:solidFill>
              </a:rPr>
              <a:t>Uczelnia musi unieważnić decyzję o nadaniu stopnia, jeśli osoba przypisała sobie cudze fragmenty pracy lub wyniki badań.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814" y="1818364"/>
            <a:ext cx="6180181" cy="562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F5F0F0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Dziękuję za uwagę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19814" y="2629297"/>
            <a:ext cx="6180181" cy="5758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prof. dr hab. Mansur Rahnama-Hezavah</a:t>
            </a:r>
            <a:endParaRPr lang="en-US" sz="14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Sekretarz Rady Doskonałości Naukowej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14" y="3407569"/>
            <a:ext cx="4218180" cy="11629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9814" y="4772918"/>
            <a:ext cx="6789766" cy="28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Dąbrowa Górnicza, 19 października 2026 r.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1024</Words>
  <Application>Microsoft Office PowerPoint</Application>
  <PresentationFormat>Panoramiczny</PresentationFormat>
  <Paragraphs>112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Arial</vt:lpstr>
      <vt:lpstr>Calibri</vt:lpstr>
      <vt:lpstr>Merriweather Bold</vt:lpstr>
      <vt:lpstr>Merriweather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Umlub</dc:creator>
  <cp:lastModifiedBy>Mansur Rahnama-Hezavah</cp:lastModifiedBy>
  <cp:revision>13</cp:revision>
  <dcterms:created xsi:type="dcterms:W3CDTF">2026-10-11T10:05:04Z</dcterms:created>
  <dcterms:modified xsi:type="dcterms:W3CDTF">2026-10-19T03:24:51Z</dcterms:modified>
</cp:coreProperties>
</file>