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9" r:id="rId24"/>
    <p:sldId id="293" r:id="rId25"/>
    <p:sldId id="294" r:id="rId26"/>
    <p:sldId id="295" r:id="rId27"/>
    <p:sldId id="296" r:id="rId28"/>
    <p:sldId id="267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Styl pośredni 1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33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391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02E15-399B-DB58-D69E-ABC54833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EEC21D-F3C4-D43E-533B-9329C4B28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7520D-3A58-6619-A426-4348F0CA1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ED7CA-7704-5A1B-0529-F27206A930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15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666E3-7DC3-31A1-744F-1BDFA5E7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960D0-9400-3EE6-454A-272C8980D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5BC69-1E2E-F817-8F59-45CB01946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77884-DDDC-7E9E-6F58-CF657ACD61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04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F1386-72A1-F530-56A4-CF60890F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FDF48F-DC2B-A12D-5831-1EDB6C936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62F5E0-DE0F-0AE3-9151-3F6AB2EC8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DC7A2-C747-D86D-F323-72D6A902E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87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8A4A5-C931-7138-2786-1E27B1586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1AD700-A34E-297E-8EE8-31686EC3E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FCC9F2-51A3-3DE3-6C53-7BC9E1C83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12ED3-3D4E-5EC1-67CA-F5B6A182A7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16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223BF-D4B5-DB1A-469B-167654C40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56923-97E5-0A32-0C6C-FB160E211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C6C9D6-4E26-77EF-56B7-4D09A59C9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C83CC-A065-0236-58BD-0456ED7183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22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96B14-6204-AFE1-7FE8-F35347D6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7B4BB-3333-FBAC-A58B-808C4C8D1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72793-F077-D7BD-EF7B-5D2CB4BD3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70E78-2C84-CF90-B076-2B9E3D5EB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53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E0770-3E6F-F68D-D6AE-03C994193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235FAD-6740-0D20-64D2-AC6BD4A7EE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EC4C1D-DCAA-A437-E052-1C0CD352D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6DF5D-8973-535E-BBFB-8D44BA50CB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58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788F1-95A3-DE84-0294-B1F8AC95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99CF-9679-C977-1407-1156AC9D9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C5348-F72F-68DE-1EBD-3FD20CA572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C44E2-0378-D4A8-A3C0-55A6708063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6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1DDF3-11BB-B2F5-6031-2FD13890E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9DFC23-48BF-EC6F-1B82-9242E5E1E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691AD-0786-0CC7-AF54-982C66194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1BEAD-6423-1D9B-FED0-C9CD838F9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858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0CFC6-E4E0-F14A-3515-BCE1D6A2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F6440-0852-DAD1-97CE-F62E9D97A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06E1AA-2FEA-D4C4-6235-136DF7548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2375D-4EDD-A66B-8E4A-6BED72ECD6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29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3E4C2-34D6-24D9-FBBA-7E229144C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FD563-57F1-34BC-5032-ACC7F1A9B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4CDD9-1886-F741-9D8D-67105392B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1CB4A-B92F-3727-8DB5-94E40EE7B2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22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0C6D5-E375-95EE-FE27-F988B2FF5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229DC0-7414-CE09-4EE6-56215CF4EE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6DFE93-C99F-7992-F43D-AA7C35D98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12176-8F52-E7EF-0896-BE8B995174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93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7911-F392-8500-D408-0D5DD4B9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7274C9-43C0-171A-C5E5-4CE6B43472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9AABEB-D5F9-AED4-1802-D9946AB90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B68C2-5E72-6359-D895-763F29D146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82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B489C-D926-BB21-3FF8-09EC76CDD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60257-F3C2-49C5-68DE-9A1A6C0FA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D58B3-5D96-6F0D-10B4-342BB7272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6096C-2FC8-32A7-65A7-3F3B4E440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96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B46CD-7D42-13CB-6CFF-62EECB974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873A9-09A3-0912-5AB7-1B85132D0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84B0EE-354D-4434-A23B-3A7159ABA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1D13B-2AEA-D73F-7DAC-7C1219BC9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21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FAE7A-3B70-D310-E65C-69B9A3103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68AEE5-32E7-123C-65D5-2882FABA09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0A79C-37E7-D887-40AD-4075D31DF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E5E15-277D-A01E-170B-24A13F6BF1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253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0241E-A7EE-3725-80E3-78F5292A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00C81-325C-1505-9366-62768B3C88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C3B35E-0196-BF9E-5099-2868F0583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048D9-56FA-39EF-27CC-1F59AC190D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74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97F5A-B0F1-5CE8-4E41-57C7846CA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65D2A-6211-03F5-5D91-37E69C79EF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85DCA-CB34-DCEC-E5EA-43458B844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40B84-29B6-AF1F-D205-51114801B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33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60E2A-9206-A6C6-D2EB-9E7D063B0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18B17-EA28-56C1-383C-08E6CD7BB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3FA0A5-D7A7-8AC5-FFBA-9ECD798E5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EA332-EFAE-F15C-6971-0BF541FB52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05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57474-6E93-89FF-EFF0-DC8BFA73C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CC7B7-0CDE-00C1-0B72-D144ABA793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9B1F99-03FC-364F-1C7A-86EC56D74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0799D-3501-FBB2-EA23-00E85A0159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822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855C-A253-D162-6E71-D71980FD9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01F6B-AB39-0CBB-5A4D-51BF6B146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CE9542-318E-C401-DD41-8D90271E2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9BB3E-42B8-5C84-75F8-9AF733AD3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857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E3908-D076-CB5D-5700-33022CD9D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32C2A-6EF3-D909-0CD7-C4164DF40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A2182-4F75-FEA9-99AC-E8FC03344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09726-1D11-D70A-C04F-963C49C84D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26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7F8EA-6E81-87A0-5801-7525243ED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D50F9-4E06-4FA0-6505-C4DA6AF8F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E7853F-10A8-6952-2AAE-2D1CB4676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B6255-FB74-ED9E-280D-5DCC365374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97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608A4-F363-1221-46A7-D66FE148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CB112-7D60-610A-EB82-0BEB02101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2BE94-D11F-B235-718C-A721D0BA0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C1C52-7DBC-EAF8-4A71-D5D7F914BC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704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KADEMICKI"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2407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40" y="0"/>
            <a:ext cx="3749040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 dirty="0"/>
          </a:p>
        </p:txBody>
      </p:sp>
      <p:sp>
        <p:nvSpPr>
          <p:cNvPr id="6" name="Shape 4"/>
          <p:cNvSpPr/>
          <p:nvPr/>
        </p:nvSpPr>
        <p:spPr>
          <a:xfrm>
            <a:off x="3959352" y="0"/>
            <a:ext cx="36576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26280" y="1298448"/>
            <a:ext cx="626364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pl-PL" sz="3000" b="1" dirty="0">
                <a:solidFill>
                  <a:srgbClr val="0B1F3A"/>
                </a:solidFill>
                <a:latin typeface="Georgia" pitchFamily="34" charset="0"/>
              </a:rPr>
              <a:t>Postępowania w sprawie nadania tytułu profesora ze szczególnym uwzględnieniem problematyki interdyscyplinarności naukowych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4553712" y="2670048"/>
            <a:ext cx="2286000" cy="0"/>
          </a:xfrm>
          <a:prstGeom prst="line">
            <a:avLst/>
          </a:prstGeom>
          <a:noFill/>
          <a:ln w="27940">
            <a:solidFill>
              <a:srgbClr val="C7A15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53712" y="3369564"/>
            <a:ext cx="6309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500" dirty="0">
                <a:solidFill>
                  <a:srgbClr val="3D48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Część I – kryteria i procedury w postępowaniu w sprawie nadania tytułu profesora</a:t>
            </a:r>
          </a:p>
          <a:p>
            <a:pPr marL="0" indent="0">
              <a:buNone/>
            </a:pPr>
            <a:endParaRPr lang="pl-PL" sz="1500" dirty="0"/>
          </a:p>
          <a:p>
            <a:pPr marL="0" indent="0">
              <a:buNone/>
            </a:pPr>
            <a:r>
              <a:rPr lang="pl-PL" sz="1500" dirty="0"/>
              <a:t>Część II – problematyka interdyscyplinarności w postępowaniach w sprawie nadania tytułu profesora prowadzonych przez Radę Doskonałości Naukowej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53712" y="5202936"/>
            <a:ext cx="46925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3D4852"/>
                </a:solidFill>
                <a:latin typeface="Aptos" pitchFamily="34" charset="0"/>
              </a:rPr>
              <a:t>prof. dr hab. Marian Gorynia</a:t>
            </a:r>
            <a:endParaRPr lang="en-US" b="1" dirty="0"/>
          </a:p>
          <a:p>
            <a:pPr marL="0" indent="0">
              <a:buNone/>
            </a:pPr>
            <a:r>
              <a:rPr lang="pl-PL" dirty="0">
                <a:solidFill>
                  <a:srgbClr val="3D48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Zastępca Przewodniczącego </a:t>
            </a:r>
          </a:p>
          <a:p>
            <a:pPr marL="0" indent="0">
              <a:buNone/>
            </a:pPr>
            <a:r>
              <a:rPr lang="pl-PL" dirty="0">
                <a:solidFill>
                  <a:srgbClr val="3D48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Rady Doskonałości Naukowej</a:t>
            </a:r>
            <a:endParaRPr lang="en-US" dirty="0"/>
          </a:p>
          <a:p>
            <a:pPr marL="0" indent="0">
              <a:buNone/>
            </a:pPr>
            <a:endParaRPr lang="pl-PL" dirty="0">
              <a:solidFill>
                <a:srgbClr val="3D4852"/>
              </a:solidFill>
              <a:latin typeface="Aptos" pitchFamily="34" charset="0"/>
            </a:endParaRPr>
          </a:p>
          <a:p>
            <a:pPr marL="0" indent="0">
              <a:buNone/>
            </a:pPr>
            <a:r>
              <a:rPr lang="pl-PL" dirty="0">
                <a:solidFill>
                  <a:srgbClr val="3D4852"/>
                </a:solidFill>
                <a:latin typeface="Aptos" pitchFamily="34" charset="0"/>
              </a:rPr>
              <a:t>Dąbrowa Górnicza, 19 października 2026 r.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53429" y="3800651"/>
            <a:ext cx="3053661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400" b="1" dirty="0">
                <a:solidFill>
                  <a:srgbClr val="E8D8B2"/>
                </a:solidFill>
                <a:latin typeface="Aptos" pitchFamily="34" charset="0"/>
              </a:rPr>
              <a:t>RADA DOSKONAŁOŚCI NAUKOWEJ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723682" y="5788152"/>
            <a:ext cx="2240280" cy="0"/>
          </a:xfrm>
          <a:prstGeom prst="line">
            <a:avLst/>
          </a:prstGeom>
          <a:noFill/>
          <a:ln w="15240">
            <a:solidFill>
              <a:srgbClr val="C7A15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6DA56CBE-4D2E-2E12-753F-D29BFF1B7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47" y="4427828"/>
            <a:ext cx="1316750" cy="1263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438912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</a:rPr>
              <a:t>Agenda części I wystąpienia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914400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572768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536192" y="1728216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97480" y="1554480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Wymogi dotyczące nadania tytułu profesora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2322576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36192" y="2478024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697480" y="2304288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Zagadnienia proceduralne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4400" y="3072384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536192" y="3227832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97480" y="30540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Kryteria oceny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400" y="3822192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536192" y="3977640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697480" y="3803904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Przykłady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4400" y="4572000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697480" y="4553712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778240" y="1554480"/>
            <a:ext cx="2011680" cy="201168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C7A15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144000" y="1920240"/>
            <a:ext cx="2560320" cy="2560320"/>
          </a:xfrm>
          <a:prstGeom prst="arc">
            <a:avLst/>
          </a:prstGeom>
          <a:solidFill>
            <a:srgbClr val="FFFFFF">
              <a:alpha val="0"/>
            </a:srgbClr>
          </a:solidFill>
          <a:ln w="16510">
            <a:solidFill>
              <a:srgbClr val="1B4D89">
                <a:alpha val="82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436608" y="235000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9464040" y="285292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Nazwa jednostki / konferencja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594360" y="1234012"/>
            <a:ext cx="10625328" cy="15270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Art. 227 określa wymogi, które powinna spełnić osoba ubiegająca się o nadanie tytułu profesora, czyli: 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/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ECA44347-4167-FB32-9ADF-D756E1403A61}"/>
              </a:ext>
            </a:extLst>
          </p:cNvPr>
          <p:cNvSpPr txBox="1"/>
          <p:nvPr/>
        </p:nvSpPr>
        <p:spPr>
          <a:xfrm>
            <a:off x="653143" y="2705100"/>
            <a:ext cx="103653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altLang="pl-PL" sz="2400" kern="0" dirty="0">
                <a:latin typeface="+mj-lt"/>
              </a:rPr>
              <a:t>Posiada stopień doktora habilitowanego oraz</a:t>
            </a:r>
          </a:p>
          <a:p>
            <a:pPr marL="514350" indent="-514350">
              <a:buFont typeface="Arial" panose="020B0604020202020204" pitchFamily="34" charset="0"/>
              <a:buAutoNum type="alphaLcParenR"/>
              <a:defRPr/>
            </a:pPr>
            <a:r>
              <a:rPr lang="pl-PL" altLang="pl-PL" sz="2400" b="1" u="sng" kern="0" dirty="0">
                <a:solidFill>
                  <a:srgbClr val="FF0000"/>
                </a:solidFill>
                <a:latin typeface="+mj-lt"/>
              </a:rPr>
              <a:t>wybitne osiągnięcia naukowe krajowe lub zagraniczne,</a:t>
            </a:r>
          </a:p>
          <a:p>
            <a:pPr marL="514350" indent="-514350">
              <a:buFont typeface="Arial" panose="020B0604020202020204" pitchFamily="34" charset="0"/>
              <a:buAutoNum type="alphaLcParenR"/>
              <a:defRPr/>
            </a:pPr>
            <a:r>
              <a:rPr lang="pl-PL" altLang="pl-PL" sz="2400" kern="0" dirty="0">
                <a:latin typeface="+mj-lt"/>
              </a:rPr>
              <a:t>uczestniczyła w pracach zespołów </a:t>
            </a: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(co najmniej dwóch zespołów)</a:t>
            </a:r>
            <a:r>
              <a:rPr lang="pl-PL" altLang="pl-PL" sz="2400" kern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altLang="pl-PL" sz="2400" kern="0" dirty="0">
                <a:latin typeface="+mj-lt"/>
              </a:rPr>
              <a:t>badawczych realizujących projekty </a:t>
            </a: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(co najmniej dwa projekty)</a:t>
            </a:r>
            <a:r>
              <a:rPr lang="pl-PL" altLang="pl-PL" sz="2400" kern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altLang="pl-PL" sz="2400" kern="0" dirty="0">
                <a:latin typeface="+mj-lt"/>
              </a:rPr>
              <a:t>finansowane w drodze konkursów krajowych i zagranicznych lub odbyła staże </a:t>
            </a: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(co najmniej dwa staże)</a:t>
            </a:r>
            <a:r>
              <a:rPr lang="pl-PL" altLang="pl-PL" sz="2400" kern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altLang="pl-PL" sz="2400" kern="0" dirty="0">
                <a:latin typeface="+mj-lt"/>
              </a:rPr>
              <a:t>w instytucjach naukowych lub prowadziła badania naukowe w instytucjach </a:t>
            </a: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(co najmniej w dwóch instytucjach)</a:t>
            </a:r>
            <a:r>
              <a:rPr lang="pl-PL" altLang="pl-PL" sz="2400" kern="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pl-PL" altLang="pl-PL" sz="2400" kern="0" dirty="0">
                <a:latin typeface="+mj-lt"/>
              </a:rPr>
              <a:t>naukowych.</a:t>
            </a:r>
          </a:p>
          <a:p>
            <a:endParaRPr lang="pl-PL" sz="24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1F9A-AE1F-13AD-8058-9342B8652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60E488-82B8-ED8A-9AC1-3583FE3D57B7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9F82E60-D292-5F85-DEBA-C1B7C6EE05E1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6928612-16CA-345C-AF30-D16321C6D40B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EEA8E4E-0B69-6EA6-7F9A-DE67B659EB18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27EA7AC-88EC-2F6C-3511-34E70B831DBF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FD5B096-D1BB-49CB-BAD7-8F2D93ECCEA7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BD4A183-6A2F-A00A-F172-57D714B5190A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494564F-B289-A5EB-6477-9E81523E4C9F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6721736-2C6E-251A-F5CC-FF5784E18228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0A5EA9AB-D151-48CB-B2EC-C1C5F28CFF13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129010E-0C59-E6E8-D84A-CA791F8FB6C7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7D9B85E-2CC8-9FFE-A6BE-3D5941242231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483B1EB-8850-8485-6FE9-354628CFEC46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C4A6BBD-C879-6EB0-7F0C-9B0F304F7FE4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84546EC-686E-1E7E-4C7E-6380FF2770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1EAE5B0-ADC1-D9B7-1626-314206EE01CE}"/>
              </a:ext>
            </a:extLst>
          </p:cNvPr>
          <p:cNvSpPr txBox="1"/>
          <p:nvPr/>
        </p:nvSpPr>
        <p:spPr>
          <a:xfrm>
            <a:off x="594360" y="1892129"/>
            <a:ext cx="103653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  <a:defRPr/>
            </a:pPr>
            <a:r>
              <a:rPr lang="pl-PL" altLang="pl-PL" sz="2400" kern="0" dirty="0">
                <a:latin typeface="+mj-lt"/>
              </a:rPr>
              <a:t>RDN powołuje 5 recenzentów (</a:t>
            </a:r>
            <a:r>
              <a:rPr lang="pl-PL" altLang="pl-PL" sz="2400" b="1" u="sng" kern="0" dirty="0">
                <a:solidFill>
                  <a:srgbClr val="FF0000"/>
                </a:solidFill>
                <a:latin typeface="+mj-lt"/>
              </a:rPr>
              <a:t>w drodze losowania spośród co najmniej 15 kandydatów</a:t>
            </a:r>
            <a:r>
              <a:rPr lang="pl-PL" altLang="pl-PL" sz="2400" kern="0" dirty="0">
                <a:latin typeface="+mj-lt"/>
              </a:rPr>
              <a:t>), którym zleca wydanie opinii w zakresie spełniania wymagań do nadania tytułu profesora. Opinia wydawana jest w terminie 3 miesięcy od dnia zlecenia jej wydania. </a:t>
            </a: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Problem ze znalezieniem 15 odpowiednich kandydatów w niektórych specjalnościach.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pl-PL" altLang="pl-PL" sz="2400" kern="0" dirty="0">
                <a:latin typeface="+mj-lt"/>
              </a:rPr>
              <a:t>Recenzje oraz treść wniosku omawiane są na posiedzeniach Zespołów RDN (odpowiadających dziedzinom naukowym), które rekomendują poparcie albo odmowę poparcia wniosku. </a:t>
            </a:r>
            <a:r>
              <a:rPr lang="pl-PL" altLang="pl-PL" sz="2400" b="1" u="sng" kern="0" dirty="0">
                <a:solidFill>
                  <a:srgbClr val="FF0000"/>
                </a:solidFill>
                <a:latin typeface="+mj-lt"/>
              </a:rPr>
              <a:t>Ostateczną decyzję podejmuje Prezydium RDN w drodze głosowania. Uchwały podejmowane są przy bezwzględnej większości głosów.</a:t>
            </a:r>
            <a:endParaRPr lang="pl-PL" altLang="pl-PL" sz="2400" kern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endParaRPr lang="pl-PL" altLang="pl-PL" sz="2400" kern="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271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92F4A-C833-3223-A98D-31C532A6F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BE0FB13-E133-DD53-879E-1A58FB3E9EB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D107986-B666-1DF4-8482-5CB4E6D6D9D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D959A4B-C959-D91E-3C93-D8C53F65F247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56887F9-A2ED-6467-E106-3D5B552E89EF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85DB8A3-5B23-3C4E-DE5E-511D45E1C37C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00986AE-D182-140B-B7E3-09C762EBBE2E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0EE16F1-6963-858E-98D9-A4F7F4A2021F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064B33D-B954-460C-E3D8-0FF500230032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19C2BC3-ECD2-75A9-27E2-BF44C9993AF5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AAE2B01-733A-F7E2-5AE2-625E8F58770E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5DB7C1A-FB9D-BD8E-D057-FED9698459DD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3BCB5E7-3D09-607E-FF09-7E9E24AFF2FE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5848AA2-0FB3-77E8-647D-6C3F4F7A67D2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72A26EC-CA9E-3A3F-AB01-F0E9F4CEFBED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83B1867-D060-ED23-96BB-3B0A021403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E88CDE6-9184-B666-1ED1-3869B039A62D}"/>
              </a:ext>
            </a:extLst>
          </p:cNvPr>
          <p:cNvSpPr txBox="1"/>
          <p:nvPr/>
        </p:nvSpPr>
        <p:spPr>
          <a:xfrm>
            <a:off x="594360" y="1892129"/>
            <a:ext cx="103653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altLang="pl-PL" sz="2400" kern="0" dirty="0">
                <a:solidFill>
                  <a:srgbClr val="7030A0"/>
                </a:solidFill>
                <a:latin typeface="+mj-lt"/>
              </a:rPr>
              <a:t>Tytuł naukowy profesora może być nadany w dziedzinie albo dziedzinie i dyscyplinie, albo dziedzinie i dyscyplinach.</a:t>
            </a:r>
          </a:p>
          <a:p>
            <a:pPr>
              <a:defRPr/>
            </a:pPr>
            <a:endParaRPr lang="pl-PL" altLang="pl-PL" sz="2400" kern="0" dirty="0">
              <a:solidFill>
                <a:srgbClr val="7030A0"/>
              </a:solidFill>
              <a:latin typeface="+mj-lt"/>
            </a:endParaRPr>
          </a:p>
          <a:p>
            <a:pPr>
              <a:defRPr/>
            </a:pPr>
            <a:r>
              <a:rPr lang="pl-PL" altLang="pl-PL" sz="2400" kern="0" dirty="0">
                <a:solidFill>
                  <a:srgbClr val="FF0000"/>
                </a:solidFill>
                <a:latin typeface="+mj-lt"/>
              </a:rPr>
              <a:t>Jeśli kandydat ubiega się o tytuł w dziedzinie, nie wskazując dyscypliny lub dyscyplin, to powinien mieć osiągnięcia we wszystkich dyscyplinach w ramach danej dziedziny (co jest trudne do spełnienia).</a:t>
            </a:r>
          </a:p>
        </p:txBody>
      </p:sp>
    </p:spTree>
    <p:extLst>
      <p:ext uri="{BB962C8B-B14F-4D97-AF65-F5344CB8AC3E}">
        <p14:creationId xmlns:p14="http://schemas.microsoft.com/office/powerpoint/2010/main" val="4040256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3C321-C1DF-35BB-077C-1B57B088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368281-E598-BD76-CB73-46B4B4877068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466C125-476D-3C8F-17E9-882621600D28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A33324B-D352-DD2D-EDE2-8C4BF88F36A5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268E083-4F53-2D97-E721-8CDE07841A19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8B61F97-DE3B-84C9-7087-0BC7D09CB476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7E685E8-26EB-59F0-BCE0-F6BD3620B43E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0F0EFCC-5C55-A7A7-F6C1-3679AB9F2E19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9EAB453-95D9-B18C-7A32-2BD62AE94AC0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E06A986-97F0-8862-B45A-23242A9013D4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1FB0938-5F89-C4E3-8DD4-5300D45927E7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78ABA54-D5FB-A121-9688-8ADC964E09C4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77337AC-1224-4440-003F-2DAC2AA35BEC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B9B6536-F15C-FE43-9E66-510B44CABAD8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08DE83E-6F92-FA17-EC59-11CF7821EA04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FE0B25B-E778-CDD8-0766-29D5D6EF7E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05495E72-A843-002A-78D2-8453AEE2FAC1}"/>
              </a:ext>
            </a:extLst>
          </p:cNvPr>
          <p:cNvSpPr txBox="1"/>
          <p:nvPr/>
        </p:nvSpPr>
        <p:spPr>
          <a:xfrm>
            <a:off x="594360" y="1892129"/>
            <a:ext cx="103653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UWAGI</a:t>
            </a:r>
          </a:p>
          <a:p>
            <a:pPr>
              <a:defRPr/>
            </a:pPr>
            <a:endParaRPr lang="pl-PL" altLang="pl-PL" sz="2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sz="2400" dirty="0">
                <a:latin typeface="+mj-lt"/>
              </a:rPr>
              <a:t>Artykuły w czasopismach naukowych albo monografie same w sobie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</a:t>
            </a:r>
            <a:r>
              <a:rPr lang="pl-PL" sz="2400" dirty="0">
                <a:latin typeface="+mj-lt"/>
              </a:rPr>
              <a:t> są osiągnięciami naukowymi, a tym bardziej wybitnymi osiągnięciami. Osiągnięciami takimi mogą być uzyskane i opisane w artykułach lub książkach wyniki badań i wyciągnięte na ich podstawie wnioski.</a:t>
            </a:r>
          </a:p>
          <a:p>
            <a:r>
              <a:rPr lang="pl-PL" sz="2400" dirty="0">
                <a:latin typeface="+mj-lt"/>
              </a:rPr>
              <a:t>Osiągnięcia te powinny wynikać z działalności naukowej kandydatów, a nie głównie współautorów ich publikacji.</a:t>
            </a:r>
          </a:p>
          <a:p>
            <a:pPr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3098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90058-BB62-2457-4196-04AFDBA92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C51B09B-C64E-F017-8F73-D5ADFAF5F7B5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56CD96B-89E4-49DE-E2A3-F57E2E81FF1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6FA0002-60C8-1AB5-EA69-18A9F5FC37E1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3F0C799-894B-768E-88F3-7904FFC2A2CC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7FC4F57-07BA-1930-4714-B9DC909DFE76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B6BE579-77C3-D6F6-9F76-ABC33CB5E8DF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633CE1F-556A-2D0B-A5C3-D31EDEB9B227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93E2A0A-1EE3-58C0-3F63-8BC2D74EAAF4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BCEDF38-C2AA-C253-E45F-2E192F5B6460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08E571D-9AA9-180F-FA36-E16DC7B6E813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9582F34-B200-0730-7752-0DF17A0A3C98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2E42D54-0EFE-A57F-F78C-3D83F4142061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3D0A11F-4155-A028-3038-47D24915D160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63FF6BD-9EA2-7836-5729-7C052D8A49C0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0B4A798-9209-BDEF-BBCA-0E6890ABC91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B0245A1-29BB-E8D2-2749-BB8746E216B4}"/>
              </a:ext>
            </a:extLst>
          </p:cNvPr>
          <p:cNvSpPr txBox="1"/>
          <p:nvPr/>
        </p:nvSpPr>
        <p:spPr>
          <a:xfrm>
            <a:off x="594360" y="1892129"/>
            <a:ext cx="10365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UWAGI</a:t>
            </a:r>
          </a:p>
          <a:p>
            <a:pPr>
              <a:defRPr/>
            </a:pPr>
            <a:endParaRPr lang="pl-PL" altLang="pl-PL" sz="2400" b="1" u="sng" kern="0" dirty="0">
              <a:solidFill>
                <a:srgbClr val="C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+mj-lt"/>
              </a:rPr>
              <a:t>O wartości naukowej osiągnięcia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</a:t>
            </a:r>
            <a:r>
              <a:rPr lang="pl-PL" sz="2400" dirty="0">
                <a:latin typeface="+mj-lt"/>
              </a:rPr>
              <a:t> decydują wskaźniki </a:t>
            </a:r>
            <a:r>
              <a:rPr lang="pl-PL" sz="2400" dirty="0" err="1">
                <a:latin typeface="+mj-lt"/>
              </a:rPr>
              <a:t>bibliometryczne</a:t>
            </a:r>
            <a:r>
              <a:rPr lang="pl-PL" sz="2400" dirty="0">
                <a:latin typeface="+mj-lt"/>
              </a:rPr>
              <a:t> ani żadne inne parametry „</a:t>
            </a:r>
            <a:r>
              <a:rPr lang="pl-PL" sz="2400" dirty="0" err="1">
                <a:latin typeface="+mj-lt"/>
              </a:rPr>
              <a:t>naukometryczne</a:t>
            </a:r>
            <a:r>
              <a:rPr lang="pl-PL" sz="2400" dirty="0">
                <a:latin typeface="+mj-lt"/>
              </a:rPr>
              <a:t>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+mj-lt"/>
              </a:rPr>
              <a:t>O wartości tej decyduje treść publikacji, opisującej uzyskane wyniki i wyciągnięte wnioski.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+mj-lt"/>
              </a:rPr>
              <a:t>Przy rozpatrywaniu wniosków o tytuł profesora kluczowa jest także rola osoby ubiegającej się o ten tytuł w powstaniu dzieł opisujących osiągnięcia.</a:t>
            </a:r>
          </a:p>
          <a:p>
            <a:pPr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9291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2277E-DAD4-41CA-FB66-B0BC1D100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4C95735-1C09-2DF2-151B-6B69313C6AB9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2B1807E-25C7-85E2-22DB-F490FE088F50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9B637E5-91B6-DBF5-ED66-2046D70D905F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40B57BD-6A80-21C3-E026-2B87C1DAF873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76DDC60-A498-0320-C729-7DE392A06001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EF1DC70-66CC-DC69-0D76-316E68BA0AEB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DA894F1-8C55-244A-9463-5DB74844EEF0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36B4B62-4E56-9A53-A4DB-FF7A1C76B2E3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20D90E9-7FF2-ABB5-2992-A5FE239EF856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7F8DCE4-0E4D-5CA1-BD20-5CDAA69F8B6D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B0B5158-289A-434F-08D9-A065F8AD6762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8F65CD1D-45B2-C306-675A-958A2845D4C1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E6D5917-3396-45B2-FD96-64119229DD90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F190DEE-84EE-768D-8C95-6F4BC93BEC2D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9A5C3541-3313-2B0F-68A2-6C3A2A58D6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285B23BF-3EBE-D981-F3EF-18FC58738240}"/>
              </a:ext>
            </a:extLst>
          </p:cNvPr>
          <p:cNvSpPr txBox="1"/>
          <p:nvPr/>
        </p:nvSpPr>
        <p:spPr>
          <a:xfrm>
            <a:off x="594360" y="1892129"/>
            <a:ext cx="10365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UWAGI</a:t>
            </a:r>
          </a:p>
          <a:p>
            <a:pPr>
              <a:defRPr/>
            </a:pPr>
            <a:endParaRPr lang="pl-PL" altLang="pl-PL" sz="2400" b="1" u="sng" kern="0" dirty="0">
              <a:solidFill>
                <a:srgbClr val="C000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+mj-lt"/>
              </a:rPr>
              <a:t>O wartości naukowej osiągnięcia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 </a:t>
            </a:r>
            <a:r>
              <a:rPr lang="pl-PL" sz="2400" dirty="0">
                <a:latin typeface="+mj-lt"/>
              </a:rPr>
              <a:t>decyduje miejsce jej opublikowania (czasopismo, wydawnictwo), ale treść publikacji.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+mj-lt"/>
              </a:rPr>
              <a:t>RDN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</a:t>
            </a:r>
            <a:r>
              <a:rPr lang="pl-PL" sz="2400" dirty="0">
                <a:latin typeface="+mj-lt"/>
              </a:rPr>
              <a:t> ma kompetencji ani żadnych zadań związanych z oceną czasopism i wydawnictw naukowych, zatem żadne współczynniki (typu </a:t>
            </a:r>
            <a:r>
              <a:rPr lang="pl-PL" sz="2400" i="1" dirty="0" err="1">
                <a:latin typeface="+mj-lt"/>
              </a:rPr>
              <a:t>Impact</a:t>
            </a:r>
            <a:r>
              <a:rPr lang="pl-PL" sz="2400" i="1" dirty="0">
                <a:latin typeface="+mj-lt"/>
              </a:rPr>
              <a:t> </a:t>
            </a:r>
            <a:r>
              <a:rPr lang="pl-PL" sz="2400" i="1" dirty="0" err="1">
                <a:latin typeface="+mj-lt"/>
              </a:rPr>
              <a:t>Factor</a:t>
            </a:r>
            <a:r>
              <a:rPr lang="pl-PL" sz="2400" i="1" dirty="0">
                <a:latin typeface="+mj-lt"/>
              </a:rPr>
              <a:t>, punkty </a:t>
            </a:r>
            <a:r>
              <a:rPr lang="pl-PL" sz="2400" i="1" dirty="0" err="1">
                <a:latin typeface="+mj-lt"/>
              </a:rPr>
              <a:t>MNiSW</a:t>
            </a:r>
            <a:r>
              <a:rPr lang="pl-PL" sz="2400" dirty="0">
                <a:latin typeface="+mj-lt"/>
              </a:rPr>
              <a:t> i inne) ani tytuł czasopisma, czy też nazwa wydawnictwa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</a:t>
            </a:r>
            <a:r>
              <a:rPr lang="pl-PL" sz="2400" dirty="0">
                <a:latin typeface="+mj-lt"/>
              </a:rPr>
              <a:t> mogą być kluczowe przy ocenie wniosku.</a:t>
            </a:r>
          </a:p>
          <a:p>
            <a:endParaRPr lang="pl-PL" sz="2400" dirty="0">
              <a:latin typeface="+mj-lt"/>
            </a:endParaRPr>
          </a:p>
          <a:p>
            <a:pPr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446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D10EE-2871-9604-59E4-06B286D46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89715C6-7CE7-9DAE-704D-FD3F230A144C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B7C5D14-F63C-FCAF-D5DE-0EB8D37C047A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669AE54-8C9F-2BA4-3E93-80FB5D7730AE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80C1B89-6E0C-A417-4BB4-4DB373F3A3A1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E00CBE3-1034-2048-D79C-CA9605750295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75C1DE7-844D-37B4-908E-C7026F77C86E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2738B08-9BA7-BAF9-B520-59CE8B00E6B9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AD2F2BD-6A85-178A-D365-76FB805867B3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7900EC6-5301-BF23-CF34-3977DE9B728E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EA8BAB2-4B02-AB6B-075B-D06639B8ED4C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0CE88AD-44FC-EBCF-A75A-7057716993AB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723526D-B054-8FE4-354A-4852205E4302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117C6C5-688D-AFA9-C17B-C0B38C7658A5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D177A1B-6638-1B01-4754-9A47257DE31E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D788E8E8-57DA-30D7-6E2D-CE5F04E73DD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5E52E560-C8E4-9C8C-B568-9056456199CA}"/>
              </a:ext>
            </a:extLst>
          </p:cNvPr>
          <p:cNvSpPr txBox="1"/>
          <p:nvPr/>
        </p:nvSpPr>
        <p:spPr>
          <a:xfrm>
            <a:off x="594360" y="1892129"/>
            <a:ext cx="10365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UWAGI</a:t>
            </a:r>
          </a:p>
          <a:p>
            <a:pPr>
              <a:defRPr/>
            </a:pPr>
            <a:endParaRPr lang="pl-PL" altLang="pl-PL" sz="2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sz="2400" dirty="0">
                <a:latin typeface="+mj-lt"/>
              </a:rPr>
              <a:t>RDN </a:t>
            </a: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NIE</a:t>
            </a:r>
            <a:r>
              <a:rPr lang="pl-PL" sz="2400" dirty="0">
                <a:latin typeface="+mj-lt"/>
              </a:rPr>
              <a:t> oczekuje od recenzentów analizy </a:t>
            </a:r>
            <a:r>
              <a:rPr lang="pl-PL" sz="2400" dirty="0" err="1">
                <a:latin typeface="+mj-lt"/>
              </a:rPr>
              <a:t>bibliometrycznej</a:t>
            </a:r>
            <a:r>
              <a:rPr lang="pl-PL" sz="2400" dirty="0">
                <a:latin typeface="+mj-lt"/>
              </a:rPr>
              <a:t> prac naukowych kandydatów ani punktowej oceny ich dorobku. Tego typu analiza nie wymaga żadnych kompetencji ani wiedzy w zakresie danej dyscypliny naukowej i mogłaby być dokonana przez dowolnego pracownika administracyjnego w Biurze RDN. Jest ona jednak bezużyteczna na potrzeby rozpatrywania wniosków o nadanie tytułu profesora.</a:t>
            </a:r>
          </a:p>
          <a:p>
            <a:endParaRPr lang="pl-PL" sz="2400" dirty="0">
              <a:latin typeface="+mj-lt"/>
            </a:endParaRPr>
          </a:p>
          <a:p>
            <a:pPr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9374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17BA0-7114-ED9A-8A86-0EEDA256F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4F7CC38-42F0-EF7C-3760-BF2E54E952D2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2443EBB-68CE-616E-9190-6E1C78EB6F43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DD429CE-6EE1-E6DE-0BFE-00CEDA4999B9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7B1378D-DE1F-F4C0-C79C-F4E0B7F4FCA5}"/>
              </a:ext>
            </a:extLst>
          </p:cNvPr>
          <p:cNvSpPr/>
          <p:nvPr/>
        </p:nvSpPr>
        <p:spPr>
          <a:xfrm>
            <a:off x="549946" y="488106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3A07169-B0D1-8EEE-B13E-76301E21A8EE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7595FBA-653E-7DA0-4DA8-792D0D27FDA7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53CA0B8-D0DC-4EE2-032F-BC85FCC1BC7E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4AA8DEB-86AA-EE7C-43C4-1BA7EB6D2E04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FAA3520-E809-DB1B-03BC-C395245104B6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0E5AE55-BB7D-8620-76E6-36708112A4D2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8B640BA-E967-40D1-7407-48E8A80C0842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F4FE12F-72C3-D2DA-7E75-DF11D11BC520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CC60AC1-3377-79D2-027D-5429503B1E91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C4180D2-8172-4820-9533-A1B33E991FEA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FDBD15A-7171-DE42-EF5C-46A7B8F31B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62461F2-2694-2BC4-C908-21447212762E}"/>
              </a:ext>
            </a:extLst>
          </p:cNvPr>
          <p:cNvSpPr txBox="1"/>
          <p:nvPr/>
        </p:nvSpPr>
        <p:spPr>
          <a:xfrm>
            <a:off x="594360" y="1911078"/>
            <a:ext cx="103653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400" b="1" u="sng" dirty="0">
                <a:solidFill>
                  <a:srgbClr val="C00000"/>
                </a:solidFill>
                <a:latin typeface="+mj-lt"/>
              </a:rPr>
              <a:t>UWAGI</a:t>
            </a:r>
          </a:p>
          <a:p>
            <a:pPr>
              <a:defRPr/>
            </a:pPr>
            <a:endParaRPr lang="pl-PL" altLang="pl-PL" sz="2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sz="2400" dirty="0">
                <a:latin typeface="+mj-lt"/>
              </a:rPr>
              <a:t>RDN oczekuje od recenzentów analizy merytorycznej osiągnięć naukowych kandydatów. Zapoznania się z ich publikacjami i stwierdzenia, czy rezultaty ich aktywności naukowej wniosły istotny wkład do nauki, a ich osiągnięcia można określić jako wybitne. Każdy specjalista w danej dyscyplinie, posiadający tytuł profesora, powinien być zdolny do dokonania takiej oceny merytorycznej bez konieczności analizy </a:t>
            </a:r>
            <a:r>
              <a:rPr lang="pl-PL" sz="2400" dirty="0" err="1">
                <a:latin typeface="+mj-lt"/>
              </a:rPr>
              <a:t>bibliometrycznej</a:t>
            </a:r>
            <a:r>
              <a:rPr lang="pl-PL" sz="2400" dirty="0">
                <a:latin typeface="+mj-lt"/>
              </a:rPr>
              <a:t>.</a:t>
            </a:r>
          </a:p>
          <a:p>
            <a:endParaRPr lang="pl-PL" sz="2400" dirty="0">
              <a:latin typeface="+mj-lt"/>
            </a:endParaRPr>
          </a:p>
          <a:p>
            <a:pPr>
              <a:defRPr/>
            </a:pPr>
            <a:endParaRPr lang="pl-PL" altLang="pl-PL" sz="2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7885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54C7-B8B5-BC00-BC95-3C048056E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E6B5A27-67F6-6272-7380-B1D6009B9821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A3CAC75-1589-5551-C272-19379A5C2948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653917B-ACE5-18FE-59BC-113B157A8F75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CBAC86A-C1E8-AE00-A23C-5B07AAB4502B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253B7DB-AECB-1194-2444-0409C264CCAB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253A5DE-FFE7-2226-3FA5-B34C73C4F5A3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15B0C72-59BC-2668-8B39-111CEA8D0E85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D665B97-004F-F9B1-56F9-58CEC0DC3F7F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51225FB-4E16-957B-D5DC-DC34059D5ED9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4A8E8F4-D3BE-754A-977E-EBB49B02EB27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5BC217D-E804-662E-4059-B7548AF5A13E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B28BC3D-61F5-93ED-241F-CE5C072E3685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E535517-1372-0FAE-B4B7-4DA53F060DA9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2773507-830A-7D7F-0B21-53013F22BE3D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62E579C-CB35-054C-669F-1042F676CC7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3274622-09F1-702A-6303-55B2C640F2E5}"/>
              </a:ext>
            </a:extLst>
          </p:cNvPr>
          <p:cNvSpPr txBox="1"/>
          <p:nvPr/>
        </p:nvSpPr>
        <p:spPr>
          <a:xfrm>
            <a:off x="594360" y="1892129"/>
            <a:ext cx="1036537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PRZYKŁAD I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Podaj przykłady publikacji, które osiągnęły wysokie wskaźniki </a:t>
            </a:r>
            <a:r>
              <a:rPr lang="pl-PL" sz="1600" dirty="0" err="1">
                <a:latin typeface="+mj-lt"/>
              </a:rPr>
              <a:t>bibliometryczne</a:t>
            </a:r>
            <a:r>
              <a:rPr lang="pl-PL" sz="1600" dirty="0">
                <a:latin typeface="+mj-lt"/>
              </a:rPr>
              <a:t>, ale nie dlatego, że odkryły coś nowego, tylko za to, że zawierały jakieś kardynalne błędy, nieporozumienia?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err="1">
                <a:latin typeface="+mj-lt"/>
              </a:rPr>
              <a:t>ChatGPT</a:t>
            </a:r>
            <a:r>
              <a:rPr lang="pl-PL" sz="1600" dirty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Jednym z przykładów artykułów naukowych, które zyskały popularność nie z powodu odkrycia czegoś istotnego, ale z powodu zawierania kardynalnych błędów, jest artykuł autorstwa Rogera </a:t>
            </a:r>
            <a:r>
              <a:rPr lang="pl-PL" sz="1600" dirty="0" err="1">
                <a:latin typeface="+mj-lt"/>
              </a:rPr>
              <a:t>Bezdek'a</a:t>
            </a:r>
            <a:r>
              <a:rPr lang="pl-PL" sz="1600" dirty="0">
                <a:latin typeface="+mj-lt"/>
              </a:rPr>
              <a:t> zatytułowany "</a:t>
            </a:r>
            <a:r>
              <a:rPr lang="pl-PL" sz="1600" dirty="0" err="1">
                <a:latin typeface="+mj-lt"/>
              </a:rPr>
              <a:t>Estimating</a:t>
            </a:r>
            <a:r>
              <a:rPr lang="pl-PL" sz="1600" dirty="0">
                <a:latin typeface="+mj-lt"/>
              </a:rPr>
              <a:t> the Global </a:t>
            </a:r>
            <a:r>
              <a:rPr lang="pl-PL" sz="1600" dirty="0" err="1">
                <a:latin typeface="+mj-lt"/>
              </a:rPr>
              <a:t>Costs</a:t>
            </a:r>
            <a:r>
              <a:rPr lang="pl-PL" sz="1600" dirty="0">
                <a:latin typeface="+mj-lt"/>
              </a:rPr>
              <a:t> of Kyoto </a:t>
            </a:r>
            <a:r>
              <a:rPr lang="pl-PL" sz="1600" dirty="0" err="1">
                <a:latin typeface="+mj-lt"/>
              </a:rPr>
              <a:t>Compliance</a:t>
            </a:r>
            <a:r>
              <a:rPr lang="pl-PL" sz="1600" dirty="0">
                <a:latin typeface="+mj-lt"/>
              </a:rPr>
              <a:t>" opublikowany w czasopiśmie "Energy </a:t>
            </a:r>
            <a:r>
              <a:rPr lang="pl-PL" sz="1600" dirty="0" err="1">
                <a:latin typeface="+mj-lt"/>
              </a:rPr>
              <a:t>Journal</a:t>
            </a:r>
            <a:r>
              <a:rPr lang="pl-PL" sz="1600" dirty="0">
                <a:latin typeface="+mj-lt"/>
              </a:rPr>
              <a:t>" w 1998 roku.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W swoim artykule </a:t>
            </a:r>
            <a:r>
              <a:rPr lang="pl-PL" sz="1600" dirty="0" err="1">
                <a:latin typeface="+mj-lt"/>
              </a:rPr>
              <a:t>Bezdek</a:t>
            </a:r>
            <a:r>
              <a:rPr lang="pl-PL" sz="1600" dirty="0">
                <a:latin typeface="+mj-lt"/>
              </a:rPr>
              <a:t> oszacował koszty implementacji Protokołu z Kioto dotyczącego ograniczenia emisji gazów cieplarnianych. Jednakże jego metodyka i dane użyte do analizy zostały ostro skrytykowane przez naukowców za zawieranie kardynalnych błędów oraz brak odpowiedniej analizy. W szczególności, </a:t>
            </a:r>
            <a:r>
              <a:rPr lang="pl-PL" sz="1600" dirty="0" err="1">
                <a:latin typeface="+mj-lt"/>
              </a:rPr>
              <a:t>Bezdek</a:t>
            </a:r>
            <a:r>
              <a:rPr lang="pl-PL" sz="1600" dirty="0">
                <a:latin typeface="+mj-lt"/>
              </a:rPr>
              <a:t> przecenił koszty implementacji Protokołu z Kioto, co przyczyniło się do szerokiego rozpowszechnienia i popularności artykułu w dyskusjach na temat skutków ekonomicznych związanych z regulacjami dotyczącymi zmian klimatu.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Późniejsze badania oraz krytyka pozwoliły na zidentyfikowanie błędów w metodologii </a:t>
            </a:r>
            <a:r>
              <a:rPr lang="pl-PL" sz="1600" dirty="0" err="1">
                <a:latin typeface="+mj-lt"/>
              </a:rPr>
              <a:t>Bezdeka</a:t>
            </a:r>
            <a:r>
              <a:rPr lang="pl-PL" sz="1600" dirty="0">
                <a:latin typeface="+mj-lt"/>
              </a:rPr>
              <a:t>, co prowadzi do wniosku, że jego artykuł był bardziej szkodliwy niż pomocny w dyskusji na temat kosztów związanych z ochroną środowiska.</a:t>
            </a:r>
          </a:p>
          <a:p>
            <a:endParaRPr lang="pl-PL" sz="1400" dirty="0">
              <a:latin typeface="+mj-lt"/>
            </a:endParaRPr>
          </a:p>
          <a:p>
            <a:endParaRPr lang="pl-PL" sz="14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468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49560-7F85-FF6F-2E09-445A95AE2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8D6AFA4-8876-6273-9525-8DF2ABADE296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32FD010-ABCB-5CF6-F65E-8F486C95DE9B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7BA4A8D-3169-39B4-F81F-EA7BA618738C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3F92D65-48C6-C384-90C4-28891D9E7D09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FB404A4-EFBB-4162-A2E9-75F8D544CCE7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52AB4B1-2CFF-4B85-ACEE-D3C8CAFE600C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B5EACD1-499B-D3D2-84AD-E41B1F36F853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76A547D-7F6A-B904-88D1-29ECF339B951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F8F0DE1-1AA7-7776-ED8E-86B40884E22F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0A8D0B6-344C-1C5B-5C24-BC29C6666EC1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424C034-106E-0B94-205F-55835AEB1C70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862358BD-E61B-A477-7119-FCDEE8C9A259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01F8C9A-38D6-7968-05AF-F307B678714F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E6BE5CB-E16F-EC0F-F65B-F38778B7870D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FD943463-FC2D-7987-0583-20F6103D6AA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76AB1C4-2CFA-C950-5829-45836AB938C9}"/>
              </a:ext>
            </a:extLst>
          </p:cNvPr>
          <p:cNvSpPr txBox="1"/>
          <p:nvPr/>
        </p:nvSpPr>
        <p:spPr>
          <a:xfrm>
            <a:off x="594360" y="1892129"/>
            <a:ext cx="1036537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PRZYKŁAD II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+mj-lt"/>
              </a:rPr>
              <a:t>Podaj przykłady publikacji, które osiągnęły wysokie wskaźniki </a:t>
            </a:r>
            <a:r>
              <a:rPr lang="pl-PL" sz="1400" dirty="0" err="1">
                <a:latin typeface="+mj-lt"/>
              </a:rPr>
              <a:t>bibliometryczne</a:t>
            </a:r>
            <a:r>
              <a:rPr lang="pl-PL" sz="1400" dirty="0">
                <a:latin typeface="+mj-lt"/>
              </a:rPr>
              <a:t>, ale nie dlatego, że odkryły coś nowego, tylko za to, że zawierały jakieś kardynalne błędy, nieporozumienia?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 err="1">
                <a:latin typeface="+mj-lt"/>
              </a:rPr>
              <a:t>ChatGPT</a:t>
            </a:r>
            <a:r>
              <a:rPr lang="pl-PL" sz="1400" dirty="0">
                <a:latin typeface="+mj-lt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+mj-lt"/>
              </a:rPr>
              <a:t>Jednym z przykładów publikacji, która osiągnęła wysokie wskaźniki </a:t>
            </a:r>
            <a:r>
              <a:rPr lang="pl-PL" sz="1400" dirty="0" err="1">
                <a:latin typeface="+mj-lt"/>
              </a:rPr>
              <a:t>bibliometryczne</a:t>
            </a:r>
            <a:r>
              <a:rPr lang="pl-PL" sz="1400" dirty="0">
                <a:latin typeface="+mj-lt"/>
              </a:rPr>
              <a:t>, ale później okazało się, że zawierała poważne błędy, jest artykuł opublikowany w 1998 roku pt. "Wakefield AJ, </a:t>
            </a:r>
            <a:r>
              <a:rPr lang="pl-PL" sz="1400" dirty="0" err="1">
                <a:latin typeface="+mj-lt"/>
              </a:rPr>
              <a:t>Murch</a:t>
            </a:r>
            <a:r>
              <a:rPr lang="pl-PL" sz="1400" dirty="0">
                <a:latin typeface="+mj-lt"/>
              </a:rPr>
              <a:t> SH, Anthony A, </a:t>
            </a:r>
            <a:r>
              <a:rPr lang="pl-PL" sz="1400" dirty="0" err="1">
                <a:latin typeface="+mj-lt"/>
              </a:rPr>
              <a:t>Linnell</a:t>
            </a:r>
            <a:r>
              <a:rPr lang="pl-PL" sz="1400" dirty="0">
                <a:latin typeface="+mj-lt"/>
              </a:rPr>
              <a:t> J, </a:t>
            </a:r>
            <a:r>
              <a:rPr lang="pl-PL" sz="1400" dirty="0" err="1">
                <a:latin typeface="+mj-lt"/>
              </a:rPr>
              <a:t>Casson</a:t>
            </a:r>
            <a:r>
              <a:rPr lang="pl-PL" sz="1400" dirty="0">
                <a:latin typeface="+mj-lt"/>
              </a:rPr>
              <a:t> DM, Malik M, </a:t>
            </a:r>
            <a:r>
              <a:rPr lang="pl-PL" sz="1400" dirty="0" err="1">
                <a:latin typeface="+mj-lt"/>
              </a:rPr>
              <a:t>Berelowitz</a:t>
            </a:r>
            <a:r>
              <a:rPr lang="pl-PL" sz="1400" dirty="0">
                <a:latin typeface="+mj-lt"/>
              </a:rPr>
              <a:t> M, </a:t>
            </a:r>
            <a:r>
              <a:rPr lang="pl-PL" sz="1400" dirty="0" err="1">
                <a:latin typeface="+mj-lt"/>
              </a:rPr>
              <a:t>Dhillon</a:t>
            </a:r>
            <a:r>
              <a:rPr lang="pl-PL" sz="1400" dirty="0">
                <a:latin typeface="+mj-lt"/>
              </a:rPr>
              <a:t> AP, Thomson MA, Harvey P, </a:t>
            </a:r>
            <a:r>
              <a:rPr lang="pl-PL" sz="1400" dirty="0" err="1">
                <a:latin typeface="+mj-lt"/>
              </a:rPr>
              <a:t>Valentine</a:t>
            </a:r>
            <a:r>
              <a:rPr lang="pl-PL" sz="1400" dirty="0">
                <a:latin typeface="+mj-lt"/>
              </a:rPr>
              <a:t> A, Davies SE, Walker-</a:t>
            </a:r>
            <a:r>
              <a:rPr lang="pl-PL" sz="1400" dirty="0" err="1">
                <a:latin typeface="+mj-lt"/>
              </a:rPr>
              <a:t>Smith</a:t>
            </a:r>
            <a:r>
              <a:rPr lang="pl-PL" sz="1400" dirty="0">
                <a:latin typeface="+mj-lt"/>
              </a:rPr>
              <a:t> JA. </a:t>
            </a:r>
            <a:r>
              <a:rPr lang="pl-PL" sz="1400" dirty="0" err="1">
                <a:latin typeface="+mj-lt"/>
              </a:rPr>
              <a:t>Ileal-lymphoid-nodular</a:t>
            </a:r>
            <a:r>
              <a:rPr lang="pl-PL" sz="1400" dirty="0">
                <a:latin typeface="+mj-lt"/>
              </a:rPr>
              <a:t> </a:t>
            </a:r>
            <a:r>
              <a:rPr lang="pl-PL" sz="1400" dirty="0" err="1">
                <a:latin typeface="+mj-lt"/>
              </a:rPr>
              <a:t>hyperplasia</a:t>
            </a:r>
            <a:r>
              <a:rPr lang="pl-PL" sz="1400" dirty="0">
                <a:latin typeface="+mj-lt"/>
              </a:rPr>
              <a:t>, non-</a:t>
            </a:r>
            <a:r>
              <a:rPr lang="pl-PL" sz="1400" dirty="0" err="1">
                <a:latin typeface="+mj-lt"/>
              </a:rPr>
              <a:t>specific</a:t>
            </a:r>
            <a:r>
              <a:rPr lang="pl-PL" sz="1400" dirty="0">
                <a:latin typeface="+mj-lt"/>
              </a:rPr>
              <a:t> colitis, and </a:t>
            </a:r>
            <a:r>
              <a:rPr lang="pl-PL" sz="1400" dirty="0" err="1">
                <a:latin typeface="+mj-lt"/>
              </a:rPr>
              <a:t>pervasive</a:t>
            </a:r>
            <a:r>
              <a:rPr lang="pl-PL" sz="1400" dirty="0">
                <a:latin typeface="+mj-lt"/>
              </a:rPr>
              <a:t> </a:t>
            </a:r>
            <a:r>
              <a:rPr lang="pl-PL" sz="1400" dirty="0" err="1">
                <a:latin typeface="+mj-lt"/>
              </a:rPr>
              <a:t>developmental</a:t>
            </a:r>
            <a:r>
              <a:rPr lang="pl-PL" sz="1400" dirty="0">
                <a:latin typeface="+mj-lt"/>
              </a:rPr>
              <a:t> </a:t>
            </a:r>
            <a:r>
              <a:rPr lang="pl-PL" sz="1400" dirty="0" err="1">
                <a:latin typeface="+mj-lt"/>
              </a:rPr>
              <a:t>disorder</a:t>
            </a:r>
            <a:r>
              <a:rPr lang="pl-PL" sz="1400" dirty="0">
                <a:latin typeface="+mj-lt"/>
              </a:rPr>
              <a:t> in </a:t>
            </a:r>
            <a:r>
              <a:rPr lang="pl-PL" sz="1400" dirty="0" err="1">
                <a:latin typeface="+mj-lt"/>
              </a:rPr>
              <a:t>children</a:t>
            </a:r>
            <a:r>
              <a:rPr lang="pl-PL" sz="1400" dirty="0">
                <a:latin typeface="+mj-lt"/>
              </a:rPr>
              <a:t>. Lancet. 1998 </a:t>
            </a:r>
            <a:r>
              <a:rPr lang="pl-PL" sz="1400" dirty="0" err="1">
                <a:latin typeface="+mj-lt"/>
              </a:rPr>
              <a:t>Feb</a:t>
            </a:r>
            <a:r>
              <a:rPr lang="pl-PL" sz="1400" dirty="0">
                <a:latin typeface="+mj-lt"/>
              </a:rPr>
              <a:t> 28;351(9103):637-41." W tej publikacji autorzy sugerowali związek między szczepionką MMR (przeciw odrze, śwince i różyczce) a autyzmem.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+mj-lt"/>
              </a:rPr>
              <a:t>Jednakże późniejsze badania nie były w stanie potwierdzić tych wyników, a metodologia i etyka tego badania były krytykowane. W 2010 roku czasopismo Lancet wycofało tę publikację, uznając ją za nieetyczną i błędną. Autor główny artykułu, Andrew Wakefield, stracił również prawo do praktyki lekarskiej w Wielkiej Brytanii. Niemniej jednak artykuł ten przez pewien czas wpływał (i niestety nadal wpływa) na opinię publiczną i wywarł (i niestety nadal wywiera) wpływ na poziom szczepień.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>
                <a:latin typeface="+mj-lt"/>
              </a:rPr>
              <a:t>To jest jeden z przykładów, gdzie publikacja osiągnęła dużą popularność, ale później okazało się, że zawierała błędy i nieporozumienia. Ważne jest, aby zawsze podchodzić do wyników badań naukowych z krytycznym myśleniem i sprawdzać, czy badania zostały potwierdzone przez inne niezależne źródła przed przyjęciem ich za pewnik.</a:t>
            </a:r>
            <a:endParaRPr lang="pl-PL" sz="1200" dirty="0">
              <a:latin typeface="+mj-lt"/>
            </a:endParaRP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6487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03829-1B47-79C8-AF26-02C5733BF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A6725FB-3B0C-8C77-5D21-2D47779EB523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DBDFEA8-9A70-D2D6-B606-4F77D4CC376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B5BE8E8-4368-98B9-F03C-A219E7908C1A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FFB3393-3031-E9F0-0C12-3545B785502E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 – kryteria i procedury w postępowaniu w sprawie nadania tytułu profesora  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A9AC9C8-506F-CD56-7218-9D8581065A40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A242043-A086-641C-F0E2-AD6E8D92E0BB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5E34CD7-111E-ECEB-817F-D070FDE95E86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1885E9E-C438-EC64-4AF3-3C766257070A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7BDCC53-29F6-4AB9-F9A5-CD63D71386FE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A0E974B-0DE6-C4A7-90BB-9B627A03D3C1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177E637-7E53-BE7B-62D5-F8AD9CADE92E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0D2F73B-13D4-9AF1-117C-CA8E0C145E9D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A829CD9-3E8A-FE8C-309E-1DF9F2D59F5B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415F9217-1D91-D36C-1955-24E23D2794B7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5094A0F-D9FB-72F9-E7C5-A4CA6F2BF0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7205B8D-FF8D-EFC7-03CB-C5D9586B7690}"/>
              </a:ext>
            </a:extLst>
          </p:cNvPr>
          <p:cNvSpPr txBox="1"/>
          <p:nvPr/>
        </p:nvSpPr>
        <p:spPr>
          <a:xfrm>
            <a:off x="594360" y="1892129"/>
            <a:ext cx="1036537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PRZYKŁAD III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sz="1600" b="1" i="1" dirty="0">
                <a:latin typeface="+mj-lt"/>
              </a:rPr>
              <a:t>Fragment zaczerpnięty z książki: Jan </a:t>
            </a:r>
            <a:r>
              <a:rPr lang="pl-PL" sz="1600" b="1" i="1" dirty="0" err="1">
                <a:latin typeface="+mj-lt"/>
              </a:rPr>
              <a:t>Fazlagić</a:t>
            </a:r>
            <a:r>
              <a:rPr lang="pl-PL" sz="1600" b="1" i="1" dirty="0">
                <a:latin typeface="+mj-lt"/>
              </a:rPr>
              <a:t>, Kompendium wiedzy na temat opracowania programów nauczania i scenariuszy zajęć oraz lekcji wspierających proces kształcenia ogólnego, Ośrodek Rozwoju Edukacji, Warszawa 2020.</a:t>
            </a:r>
          </a:p>
          <a:p>
            <a:endParaRPr lang="pl-PL" sz="16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Innym przykładem koncepcji, która ma bardzo słabe podstawy teoretyczne, a mimo tego zdobyła dużą popularność wśród nauczycieli, jest różnicowanie „stylów uczenia się”.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Kolejnym powszechnie utrzymywanym błędnym przekonaniem jest pogląd, że „wykorzystujemy tylko 10% potencjału naszego mózgu” (czytaj: ewolucja stworzyła organ, który konsumuje olbrzymie ilości energii, ale wykorzystuje tylko 0,1 tej energii efektywnie).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Kariera takich mitów zwykle wynika z niefortunnej interpretacji badań naukowych (więcej na ten temat w: </a:t>
            </a:r>
            <a:r>
              <a:rPr lang="pl-PL" sz="1600" dirty="0" err="1">
                <a:latin typeface="+mj-lt"/>
              </a:rPr>
              <a:t>Lilienfeld</a:t>
            </a:r>
            <a:r>
              <a:rPr lang="pl-PL" sz="1600" dirty="0">
                <a:latin typeface="+mj-lt"/>
              </a:rPr>
              <a:t> i in., 2011).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Wśród innych koncepcji pośród edukacyjnych „trendów” (rozumianych jako koncepcja naukowa szybko zyskująca popularność wśród praktyków) należy wymienić model osobowości </a:t>
            </a:r>
            <a:r>
              <a:rPr lang="pl-PL" sz="1600" dirty="0" err="1">
                <a:latin typeface="+mj-lt"/>
              </a:rPr>
              <a:t>Myers</a:t>
            </a:r>
            <a:r>
              <a:rPr lang="pl-PL" sz="1600" dirty="0">
                <a:latin typeface="+mj-lt"/>
              </a:rPr>
              <a:t>-Briggs, który okazał się mało trafny – obecnie wśród psychologów panuje przekonanie, że najtrafniej opisuje ludzką osobowość model Wielkiej Piątki (</a:t>
            </a:r>
            <a:r>
              <a:rPr lang="pl-PL" sz="1600" i="1" dirty="0">
                <a:latin typeface="+mj-lt"/>
              </a:rPr>
              <a:t>Big Five</a:t>
            </a:r>
            <a:r>
              <a:rPr lang="pl-PL" sz="1600" dirty="0">
                <a:latin typeface="+mj-lt"/>
              </a:rPr>
              <a:t>). 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9128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9C496-6AAA-F53F-6560-38FD962D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D6281B6-7D89-A8D1-9DE1-7B8F630C11A1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6DC02AF-EC71-1BF6-CB78-B779A9AC1B53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BEAFADD-45A5-F0D0-E114-D05841793995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78965D2-9C34-9F42-D0BE-E5E34DCED303}"/>
              </a:ext>
            </a:extLst>
          </p:cNvPr>
          <p:cNvSpPr/>
          <p:nvPr/>
        </p:nvSpPr>
        <p:spPr>
          <a:xfrm>
            <a:off x="670560" y="446750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400" b="1" dirty="0">
                <a:solidFill>
                  <a:srgbClr val="0B1F3A"/>
                </a:solidFill>
                <a:latin typeface="Georgia" pitchFamily="34" charset="0"/>
              </a:rPr>
              <a:t>Agenda części II wystąpienia</a:t>
            </a:r>
            <a:endParaRPr lang="en-US" sz="2400" b="1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A0152D4-68DA-22AC-D03E-338EEF139982}"/>
              </a:ext>
            </a:extLst>
          </p:cNvPr>
          <p:cNvSpPr/>
          <p:nvPr/>
        </p:nvSpPr>
        <p:spPr>
          <a:xfrm>
            <a:off x="731520" y="914400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5B335F0-7197-CFA1-4AD3-E7E3AD2D1D97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F0E0580-2059-24F5-B6DF-548ECBDA70E0}"/>
              </a:ext>
            </a:extLst>
          </p:cNvPr>
          <p:cNvSpPr/>
          <p:nvPr/>
        </p:nvSpPr>
        <p:spPr>
          <a:xfrm>
            <a:off x="914400" y="1572768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5B6D30A-3FC1-5B59-2654-8639E2C3729C}"/>
              </a:ext>
            </a:extLst>
          </p:cNvPr>
          <p:cNvSpPr/>
          <p:nvPr/>
        </p:nvSpPr>
        <p:spPr>
          <a:xfrm>
            <a:off x="1536192" y="1728216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68EA0A5-3D73-4869-00D3-86AC0EC1A8CB}"/>
              </a:ext>
            </a:extLst>
          </p:cNvPr>
          <p:cNvSpPr/>
          <p:nvPr/>
        </p:nvSpPr>
        <p:spPr>
          <a:xfrm>
            <a:off x="2697480" y="1554480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Trochę teorii – tło filozoficzne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EE991CB-CD3E-4301-901D-350F90A757A6}"/>
              </a:ext>
            </a:extLst>
          </p:cNvPr>
          <p:cNvSpPr/>
          <p:nvPr/>
        </p:nvSpPr>
        <p:spPr>
          <a:xfrm>
            <a:off x="914400" y="2322576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3EDBB48-5E1D-30B1-57C8-78A16F1D923A}"/>
              </a:ext>
            </a:extLst>
          </p:cNvPr>
          <p:cNvSpPr/>
          <p:nvPr/>
        </p:nvSpPr>
        <p:spPr>
          <a:xfrm>
            <a:off x="1536192" y="2478024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7732EF3-721E-F3BF-48EA-AD3521943C69}"/>
              </a:ext>
            </a:extLst>
          </p:cNvPr>
          <p:cNvSpPr/>
          <p:nvPr/>
        </p:nvSpPr>
        <p:spPr>
          <a:xfrm>
            <a:off x="2697480" y="2304288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</a:rPr>
              <a:t>Rozpoznanie empiryczne</a:t>
            </a:r>
            <a:endParaRPr lang="en-US" sz="16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CD40CA4-7DB2-A547-D1B5-B99203F87E7D}"/>
              </a:ext>
            </a:extLst>
          </p:cNvPr>
          <p:cNvSpPr/>
          <p:nvPr/>
        </p:nvSpPr>
        <p:spPr>
          <a:xfrm>
            <a:off x="914400" y="3072384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7CF31A0-0359-C8EE-4177-CEE7D5B5C7BA}"/>
              </a:ext>
            </a:extLst>
          </p:cNvPr>
          <p:cNvSpPr/>
          <p:nvPr/>
        </p:nvSpPr>
        <p:spPr>
          <a:xfrm>
            <a:off x="1536192" y="3227832"/>
            <a:ext cx="914400" cy="0"/>
          </a:xfrm>
          <a:prstGeom prst="line">
            <a:avLst/>
          </a:prstGeom>
          <a:noFill/>
          <a:ln w="12700">
            <a:solidFill>
              <a:srgbClr val="E6E2D8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EE41E56-95AF-7B5E-4AD9-180D07AE6E1C}"/>
              </a:ext>
            </a:extLst>
          </p:cNvPr>
          <p:cNvSpPr/>
          <p:nvPr/>
        </p:nvSpPr>
        <p:spPr>
          <a:xfrm>
            <a:off x="2697480" y="30540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Rekomendacje praktyczne</a:t>
            </a:r>
            <a:endParaRPr lang="en-US" sz="16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067874A-5059-A4C8-E0CD-B68B78043C50}"/>
              </a:ext>
            </a:extLst>
          </p:cNvPr>
          <p:cNvSpPr/>
          <p:nvPr/>
        </p:nvSpPr>
        <p:spPr>
          <a:xfrm>
            <a:off x="914400" y="3822192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449137E-728A-A39C-EE4E-4485C675A7F9}"/>
              </a:ext>
            </a:extLst>
          </p:cNvPr>
          <p:cNvSpPr/>
          <p:nvPr/>
        </p:nvSpPr>
        <p:spPr>
          <a:xfrm>
            <a:off x="2697480" y="3803904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C66287C8-FAD9-B3B7-59F1-520E0809D145}"/>
              </a:ext>
            </a:extLst>
          </p:cNvPr>
          <p:cNvSpPr/>
          <p:nvPr/>
        </p:nvSpPr>
        <p:spPr>
          <a:xfrm>
            <a:off x="914400" y="4572000"/>
            <a:ext cx="438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4EEFC2C-9D6F-A157-7D06-72CAAD1A8E33}"/>
              </a:ext>
            </a:extLst>
          </p:cNvPr>
          <p:cNvSpPr/>
          <p:nvPr/>
        </p:nvSpPr>
        <p:spPr>
          <a:xfrm>
            <a:off x="2697480" y="4553712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113324A3-A541-21A1-0C96-722D1A57AE56}"/>
              </a:ext>
            </a:extLst>
          </p:cNvPr>
          <p:cNvSpPr/>
          <p:nvPr/>
        </p:nvSpPr>
        <p:spPr>
          <a:xfrm>
            <a:off x="8778240" y="1554480"/>
            <a:ext cx="2011680" cy="201168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C7A15A"/>
            </a:solidFill>
            <a:prstDash val="solid"/>
          </a:ln>
        </p:spPr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5087CF4C-9581-7341-6F16-CEA85A491FEC}"/>
              </a:ext>
            </a:extLst>
          </p:cNvPr>
          <p:cNvSpPr/>
          <p:nvPr/>
        </p:nvSpPr>
        <p:spPr>
          <a:xfrm>
            <a:off x="9144000" y="1920240"/>
            <a:ext cx="2560320" cy="2560320"/>
          </a:xfrm>
          <a:prstGeom prst="arc">
            <a:avLst/>
          </a:prstGeom>
          <a:solidFill>
            <a:srgbClr val="FFFFFF">
              <a:alpha val="0"/>
            </a:srgbClr>
          </a:solidFill>
          <a:ln w="16510">
            <a:solidFill>
              <a:srgbClr val="1B4D89">
                <a:alpha val="82000"/>
              </a:srgbClr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F4A5DE3D-FBBE-B9A4-971F-611C3934A7C7}"/>
              </a:ext>
            </a:extLst>
          </p:cNvPr>
          <p:cNvSpPr/>
          <p:nvPr/>
        </p:nvSpPr>
        <p:spPr>
          <a:xfrm>
            <a:off x="9436608" y="2350008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CAD1E04B-BFBD-7240-B285-7105997B5056}"/>
              </a:ext>
            </a:extLst>
          </p:cNvPr>
          <p:cNvSpPr/>
          <p:nvPr/>
        </p:nvSpPr>
        <p:spPr>
          <a:xfrm>
            <a:off x="9464040" y="2852928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1539B97E-2920-500A-C37D-81D5872A4115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9501C012-24D6-24B3-E1BB-1A2459299248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Nazwa jednostki / konferencja</a:t>
            </a:r>
            <a:endParaRPr lang="en-US" sz="8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2EC1DFAB-AE51-62AA-9A8B-35F6C2B35047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3E3AA45D-BC30-21F6-E1ED-BAAB31D3994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5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8ECFA-07CA-7C66-867A-30C92CD51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B88AEC1-4223-DC5D-845F-5DE4DC783A51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AF872AC-B106-A8A2-B11D-9BCDE829E274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BFA0D38-B0E2-5AF4-449A-1E3F020AA771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B1A08D-0D9C-2585-669D-DB23676C4FD7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F215223-FFFA-DE82-8F80-FD3CDD249556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D8257EE-7F1B-8B78-97C6-D72FC33DE20F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4DCB332-5723-8774-8F3E-4A5A352D230E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3660047-867A-4474-31BC-0CFB8076F5EF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5F2685F-DA1E-5C7B-088E-A5B7FAFC804B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95A22FD-9E7C-6EA5-F6CD-2B00E3B5076F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618AB71-811D-232E-9019-5C009D995080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8E8ED480-4A0B-804D-AAA8-6723F5132ED6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05CFF41-7B93-6103-C581-F76D86999474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E85BB64-AADA-50B7-6B9A-8F6C1B1F2C13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83F8205-D171-EEFF-1FCC-94C33826BC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CB97464-177F-0768-1B1D-3A5195696799}"/>
              </a:ext>
            </a:extLst>
          </p:cNvPr>
          <p:cNvSpPr txBox="1"/>
          <p:nvPr/>
        </p:nvSpPr>
        <p:spPr>
          <a:xfrm>
            <a:off x="594360" y="2349770"/>
            <a:ext cx="10365377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Rzeczywistość i poznanie naukowe – ontologia i epistemologia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Świat, rzeczywistość, uniwersum jest ze swej natury wieloaspektowy, wielowarstwowy w sensie ontologicznym.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Rzeczywistość jest skomplikowana, złożona – implikuje to specjalizację w badaniach naukowych, które dzielą się na obszary, dziedziny, dyscypliny, subdyscypliny, specjalności, specjalizacje, programy badawcze, nurty. Zagrożenie: „wyspowa struktura wiedzy” lub „silosowość nauki”.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Społeczny podział pracy z zakresie badań naukowych (podział na fragmenty wiedzy) sprawia, że występuje ryzyko nachodzenia na siebie tych fragmentów albo niepokrycia jakichś fragmentów świata badaniami (luka badawcza?).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598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E012D-3D1C-2108-BDD6-E4BC4539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6CEDD87-4AD7-DFAF-E830-7D3194374315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A2DE045-C2D7-C6B2-D45B-DBE1362D9233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5208314-BF21-61BE-1E6D-E53FACFF17E5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432FA88-1E65-A83E-7832-4F8ACDAA573C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CDA8D1A-2870-707E-4D6B-88AC03BBA6FA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B7D4DDE-50D4-112C-A4BF-9CF9C6D71E69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0F6D04F-1E37-975D-AC8C-1DA28C98D7F3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F1F6C0D-3C9B-D483-D7CF-A9DA96A938BB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07023AA-7688-DDDF-21A2-AA22276612CA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AA1B20D-E281-6ED9-4D6C-91785A9E2058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4675835-F10F-2B88-0013-E77AEFE05F10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C51ED96-1CE6-0A35-CA5A-EDF8493E7870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D44BA54-FB96-BB21-7238-BAD66D3FD679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C9CBBCA-1D59-4A5D-9C56-26ECC5F0453B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E6277E00-9E9A-1EF5-330C-ED691F0C46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5C61DAC-E813-5ACD-9F71-1974AD7B055C}"/>
              </a:ext>
            </a:extLst>
          </p:cNvPr>
          <p:cNvSpPr txBox="1"/>
          <p:nvPr/>
        </p:nvSpPr>
        <p:spPr>
          <a:xfrm>
            <a:off x="594360" y="2349770"/>
            <a:ext cx="1036537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Istota podejścia interdyscyplinarnego w </a:t>
            </a:r>
            <a:r>
              <a:rPr lang="pl-PL" b="1" u="sng" dirty="0" err="1">
                <a:solidFill>
                  <a:srgbClr val="C00000"/>
                </a:solidFill>
                <a:latin typeface="+mj-lt"/>
              </a:rPr>
              <a:t>badniach</a:t>
            </a:r>
            <a:r>
              <a:rPr lang="pl-PL" b="1" u="sng" dirty="0">
                <a:solidFill>
                  <a:srgbClr val="C00000"/>
                </a:solidFill>
                <a:latin typeface="+mj-lt"/>
              </a:rPr>
              <a:t> naukowych – interdyscyplinarność, </a:t>
            </a:r>
            <a:r>
              <a:rPr lang="pl-PL" b="1" u="sng" dirty="0" err="1">
                <a:solidFill>
                  <a:srgbClr val="C00000"/>
                </a:solidFill>
                <a:latin typeface="+mj-lt"/>
              </a:rPr>
              <a:t>multidyscyplinarność</a:t>
            </a:r>
            <a:r>
              <a:rPr lang="pl-PL" b="1" u="sng" dirty="0">
                <a:solidFill>
                  <a:srgbClr val="C00000"/>
                </a:solidFill>
                <a:latin typeface="+mj-lt"/>
              </a:rPr>
              <a:t> , </a:t>
            </a:r>
            <a:r>
              <a:rPr lang="pl-PL" b="1" u="sng" dirty="0" err="1">
                <a:solidFill>
                  <a:srgbClr val="C00000"/>
                </a:solidFill>
                <a:latin typeface="+mj-lt"/>
              </a:rPr>
              <a:t>transdyscyplinarność</a:t>
            </a:r>
            <a:endParaRPr lang="pl-PL" b="1" u="sng" dirty="0">
              <a:solidFill>
                <a:srgbClr val="C00000"/>
              </a:solidFill>
              <a:latin typeface="+mj-lt"/>
            </a:endParaRP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Trzy możliwe relacje pomiędzy powiązanymi dyscyplinami naukowymi  (interdyscyplinarność, </a:t>
            </a:r>
            <a:r>
              <a:rPr lang="pl-PL" sz="1600" dirty="0" err="1">
                <a:latin typeface="+mj-lt"/>
              </a:rPr>
              <a:t>multidyscyplinarność</a:t>
            </a:r>
            <a:r>
              <a:rPr lang="pl-PL" sz="1600" dirty="0">
                <a:latin typeface="+mj-lt"/>
              </a:rPr>
              <a:t>, </a:t>
            </a:r>
            <a:r>
              <a:rPr lang="pl-PL" sz="1600" dirty="0" err="1">
                <a:latin typeface="+mj-lt"/>
              </a:rPr>
              <a:t>transdyscyplinarność</a:t>
            </a:r>
            <a:r>
              <a:rPr lang="pl-PL" sz="1600" dirty="0">
                <a:latin typeface="+mj-lt"/>
              </a:rPr>
              <a:t>) bywają różnie definiowane w literaturze przedmiotu.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Zakresy tych pojęć nie są jasne i niejednoznacznie ujmowane w piśmiennictwie. W niektórych ujęciach pojęcie interdyscyplinarności uważane jest za tożsame z pojęciem </a:t>
            </a:r>
            <a:r>
              <a:rPr lang="pl-PL" sz="1600" dirty="0" err="1">
                <a:latin typeface="+mj-lt"/>
              </a:rPr>
              <a:t>multidyscyplinarności</a:t>
            </a:r>
            <a:r>
              <a:rPr lang="pl-PL" sz="1600" dirty="0">
                <a:latin typeface="+mj-lt"/>
              </a:rPr>
              <a:t>, a także z pojęciem </a:t>
            </a:r>
            <a:r>
              <a:rPr lang="pl-PL" sz="1600" dirty="0" err="1">
                <a:latin typeface="+mj-lt"/>
              </a:rPr>
              <a:t>transdyscyplinarności</a:t>
            </a:r>
            <a:r>
              <a:rPr lang="pl-PL" sz="1600" dirty="0">
                <a:latin typeface="+mj-lt"/>
              </a:rPr>
              <a:t> (Nowak-Far 2014, s. 106).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Odmienne stanowisko prezentuje Gagatek (2014, s. 337-338). Jego zdaniem </a:t>
            </a:r>
            <a:r>
              <a:rPr lang="pl-PL" sz="1600" dirty="0" err="1">
                <a:latin typeface="+mj-lt"/>
              </a:rPr>
              <a:t>multidyscyplinarność</a:t>
            </a:r>
            <a:r>
              <a:rPr lang="pl-PL" sz="1600" dirty="0">
                <a:latin typeface="+mj-lt"/>
              </a:rPr>
              <a:t> zakłada interakcję dwóch lub więcej dyscyplin. Aby mówić o interdyscyplinarności konieczne jest jeszcze spełnienie warunku integracji i syntezy podejść charakterystycznych dla poszczególnych dyscyplin.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Natomiast „</a:t>
            </a:r>
            <a:r>
              <a:rPr lang="pl-PL" sz="1600" dirty="0" err="1">
                <a:latin typeface="+mj-lt"/>
              </a:rPr>
              <a:t>transdyscyplinarność</a:t>
            </a:r>
            <a:r>
              <a:rPr lang="pl-PL" sz="1600" dirty="0">
                <a:latin typeface="+mj-lt"/>
              </a:rPr>
              <a:t> oznacza nie tyle już nawet integrację, czy też komunikację pomiędzy dyscyplinami, ile wychodzenie ponad dyscypliny, swoistą transcendencję dyscyplin” (Gagatek 2014, s. 338).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09349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E1AF6-4E45-4935-D19D-AC926886A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E3B960C-A62D-D5F9-F67B-351ABC0F5981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B737EA0-35D6-E498-5850-56B41A280BA9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0EA7B67-01D7-0F9F-C331-782C318C1C23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C22C5D1-EE2E-5F47-63E8-BA222C5CD5FC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C738C93-24DF-2AFD-5015-DBE8310D8CB8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10DE665-7952-0EEA-D092-00959113C645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3E48419-5C7D-2B0F-2964-9CC994F1AC26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5888D47-3A43-055C-6E30-A3E158CD18D8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8B6BB12-5A56-8EA8-F92D-9B4AE96EA987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87528C3-C5DD-92A9-BACA-6A6114150C9B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3CC26F5-D7F0-74EE-4072-3D765AD91D84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4B485D4-EC9A-469E-74B1-830AEBFF604B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F9C7666-D8AA-1295-25BA-9D87458236D2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1EFF669-1C33-2E72-1D39-AD3EA4612537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15AE087-1CDF-3251-B5B6-04FBEF1556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34521A1-607C-4604-877A-82D354E64D93}"/>
              </a:ext>
            </a:extLst>
          </p:cNvPr>
          <p:cNvSpPr txBox="1"/>
          <p:nvPr/>
        </p:nvSpPr>
        <p:spPr>
          <a:xfrm>
            <a:off x="594360" y="2349770"/>
            <a:ext cx="1036537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+mj-lt"/>
              </a:rPr>
              <a:t>Przyjmuje się, że interdyscyplinarność można rozumieć co najmniej na trzy sposoby:</a:t>
            </a:r>
          </a:p>
          <a:p>
            <a:endParaRPr lang="pl-PL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prowadzone w danej dyscyplinie badania odwołują się wspomagająco do innych dyscyplin zlokalizowanych w innej dziedzinie nauki (na przykład odwołania ekonomii oraz nauk o zarządzaniu do ogólnej teorii systemów mającej korzenie biologiczne; inny przykład to nawiązania ekonomii i nauk o zarządzaniu do teorii ewolucji pochodzącej z biologii – ewolucyjna teoria firmy);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prowadzone w danej dyscyplinie badania odwołują się wspomagająco do dyscyplin zlokalizowanych w tej samej dziedzinie (na przykład teorie firmy rozwijane w ramach ekonomii oraz nauk o zarządzaniu często odwołują się do koncepcji wypracowanych przez dyscyplinę finanse);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prowadzone w danej subdyscyplinie badania nawiązują wspomagająco do badań należących do innych subdyscyplin w ramach danej dyscypliny (ten przypadek interdyscyplinarności daje się łatwo zakwestionować z czystej pozycji logicznej, ale przez niektórych bywa on respektowany).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3046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BF70C-C5C1-4236-5FD2-A1D65720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55DC176-7E10-8E35-C181-C839BAD13042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98191C2-856B-72B7-69C9-FDCF3A0C8282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B74E2F2-35E8-9519-BA15-7A82CF3CEB4B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4F4FB53-8DBD-BA17-B724-C29D923A8414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430E8E1-550D-3E11-3F72-9C0A86A9F5B4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D0420BF-A5D5-55C4-2CEE-84FC67AED538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7B94FB9-D874-65F8-86AA-BA09EF581242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67E4521-7EAD-F221-C22C-E9DEB3EED54D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86246D0-A04B-2BB7-E682-9F554B7B7273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04CC775-5BEA-8255-D098-9A7D2B1EC7DC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E7184B4-5902-9064-51DF-F81E8C088BFE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6AD6A6D-7242-1C3D-EC17-81A5969A7541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573C93D-56DA-3664-BDD6-DCF0ED0F9C02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E57353D-2089-D538-86C4-D4D7807ABED3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62B61A8-9566-6C5B-399E-11A68959CE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AFFD41C-1A97-8994-3EB6-6663B1882181}"/>
              </a:ext>
            </a:extLst>
          </p:cNvPr>
          <p:cNvSpPr txBox="1"/>
          <p:nvPr/>
        </p:nvSpPr>
        <p:spPr>
          <a:xfrm>
            <a:off x="594360" y="2349770"/>
            <a:ext cx="1036537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Istota podejścia interdyscyplinarnego w badaniach naukowych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Należy zaznaczyć, że de facto warunek interdyscyplinarności w wersji mocnej powinien zakładać, iż nawiązanie do innych dyscyplin dotyczy jednocześnie przedmiotu badań, metodologii oraz języka.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Wersja "mocna" wydaje się być najtrudniejsza do oceny przez recenzentów, którzy często sami są przywiązani do "wąskiej" metodologii jednej dyscypliny.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Często jednak warunek ten bywa traktowany w sposób łagodny, rozłączny – wówczas wystarczy związek z inną dyscypliną w którejkolwiek z trzech wymienionych płaszczyzn.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8405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6089-4D62-BF0E-F692-2258B007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64B92FB-9EC3-29B9-1C93-034A7184C0DB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5D5D98B-59A6-AF2B-E13F-FE9772DBE5A1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CC4A65E-0B29-A519-CB2B-EF60ABDDDC1C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81D9C71-694D-31CE-DE2C-5B42AC5A9EA8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E032357-8C3B-70F9-BD95-7023043B8E2C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4D9284F-1D87-A472-542B-210BA6B4F4FF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64C5CAB-8CDE-0790-09A9-F92505215EBE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586E073-60DE-5B74-91E9-20F0B6AFD64F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7067935-BC8B-6686-59AB-D0F7A6126431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93EFDB8-1393-5BCA-9F87-1A9D1A488911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E3CCA556-E4D8-51E8-F5BD-B62471379D73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F3A569F-D575-49BE-D7DF-74FD964DBFD2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DA641274-995B-FEB7-3259-8E458FD0C25C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81683E1-4F3B-B092-1BDE-C727709BF65F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9055E234-666C-E75F-BBEB-80595853D4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CB1E468B-7FCC-A64E-FB5E-399C8B0A18F7}"/>
              </a:ext>
            </a:extLst>
          </p:cNvPr>
          <p:cNvSpPr txBox="1"/>
          <p:nvPr/>
        </p:nvSpPr>
        <p:spPr>
          <a:xfrm>
            <a:off x="594360" y="2349770"/>
            <a:ext cx="1036537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Istota podejścia interdyscyplinarnego w badaniach naukowych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Na kwestię interdyscyplinarności i </a:t>
            </a:r>
            <a:r>
              <a:rPr lang="pl-PL" dirty="0" err="1">
                <a:latin typeface="+mj-lt"/>
              </a:rPr>
              <a:t>multidyscyplinarności</a:t>
            </a:r>
            <a:r>
              <a:rPr lang="pl-PL" dirty="0">
                <a:latin typeface="+mj-lt"/>
              </a:rPr>
              <a:t> można także spojrzeć z punktu widzenia wzajemnego, relatywnego znaczenia, wagi czy roli dyscyplin wchodzących w interakcje badawcze.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Przytoczone odmiany interdyscyplinarności zakładają, że w prowadzonych badaniach mamy do czynienia z dyscypliną główną, inaczej podstawową, dominującą albo wiodącą oraz z dyscypliną dodatkową, inaczej wspomagającą, traktowaną pomocniczo.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Takie pojmowanie interdyscyplinarności z jednej strony nie stwarza barier dla prowadzenia badań odwołujących się do podejść teoretycznych, metod badawczych i modeli pojęciowych zaczerpniętych z innych dyscyplin, a z drugiej strony nie kreuje problemów z zakwalifikowaniem badań do obszaru, dziedziny i dyscypliny, na przykład w sprawach awansowych lub przydziału środków na badania.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4589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E333-D1D3-9FB4-B0D4-536683ED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A91679E-0ED6-7A99-5B71-0AA8B670C9AC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8039204-1294-447C-569B-86C4A5E9973D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57C7958-F331-453D-90CA-8543DB5FB8EF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46621EF-ED5C-39FA-5094-58FF7C872411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12F5AE9-F784-8259-4500-277E963195EC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6E60ED6-E026-7282-B0E4-9C5FB9BDD85C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0FC7044-1310-D622-D332-65B31C763455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FCC3DDE-B6C4-D48C-C403-63EB76EB27DB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6DB77AE-628B-2654-AB6A-CAC8736AE55E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5A5C5696-D0B8-2EE0-1FA4-E977D19A94FA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D493C9A-F0D5-FC80-2166-5A01010FCADA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61F82D5F-7FB4-34C1-22AE-45051305FB7E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655E446-E1D5-B634-7F9A-E132FFA67C18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36B132A-4F9D-F6C6-7BCA-78E8ACD4C9F2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39D1395-21C9-C3BD-BB57-ED02EB7578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097DD36-1A7E-57D9-176C-EEC8B64B8847}"/>
              </a:ext>
            </a:extLst>
          </p:cNvPr>
          <p:cNvSpPr txBox="1"/>
          <p:nvPr/>
        </p:nvSpPr>
        <p:spPr>
          <a:xfrm>
            <a:off x="594360" y="2349770"/>
            <a:ext cx="1036537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Istota podejścia interdyscyplinarnego w badaniach naukowych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/>
              <a:t>Z kolei pojęcie </a:t>
            </a:r>
            <a:r>
              <a:rPr lang="pl-PL" dirty="0" err="1"/>
              <a:t>multidyscyplinarności</a:t>
            </a:r>
            <a:r>
              <a:rPr lang="pl-PL" dirty="0"/>
              <a:t> (wielodyscyplinarności) może być wiązane z prowadzeniem badań określonego fragmentu rzeczywistości z perspektyw poznawczych co najmniej dwóch dyscyplin, które w realizowanym badaniu pozostają w stosunku do siebie w relacji względnej równorzędności.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/>
              <a:t>Oczywiście, można tutaj także wygenerować co najmniej kilka typów </a:t>
            </a:r>
            <a:r>
              <a:rPr lang="pl-PL" dirty="0" err="1"/>
              <a:t>multidyscyplinarności</a:t>
            </a:r>
            <a:r>
              <a:rPr lang="pl-PL" dirty="0"/>
              <a:t> w zależności od tego, do jakich dziedzin należą wchodzące w rachubę dyscypliny. Dobrym przykładem odnoszącym się do dwóch dyscyplin pochodzących z jednej dziedziny wiedzy jest zarządzanie strategiczne (Gorynia, Jankowska, Owczarzak, 2005). Ta subdyscyplina we względnie podobnym, zrównoważonym stopniu czerpie zarówno z ekonomii, jak i z nauk o zarządzaniu.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/>
              <a:t>Inny, ale pod wieloma względami odmienny przykład może stanowić </a:t>
            </a:r>
            <a:r>
              <a:rPr lang="pl-PL" dirty="0" err="1"/>
              <a:t>ekonofizyka</a:t>
            </a:r>
            <a:r>
              <a:rPr lang="pl-PL" dirty="0"/>
              <a:t>. Tutaj mamy do czynienia z równoległym uwzględnieniem koncepcji ekonomii i fizyki.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4243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BBE35-BF3F-4FBE-5082-E343CBDCF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CCC68F9-0CDB-D762-12C3-BC568E7642B4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99C7794-D168-5EAA-CA9F-82029C2A6F6A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3EB995A-3EE0-E790-B631-100E1D105B6E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72B7BFB-A717-E5B6-B4F1-95665ACE3007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7FEE45B-215F-204D-B948-952C7AFDFFC6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95517BF-DBFD-B153-E965-A642F43A07CF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09E8216-43DD-1132-0186-76FDD5934112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63A8129-51FA-559E-0759-43852D5A8CD5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9A53C67-39D2-D831-7593-B0A1558E1394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7B608A6-B31A-191C-BE85-6324D7665461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D79A6DF-E5CA-F1BF-ED3E-AE6B4448D0CD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10412B3-CE16-BB3D-C5EE-06B1ED335AF9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7EE973D-0DE0-DFCB-D75A-0915834F51A9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142F87C-ACC0-FD8B-20C3-9FC0C96ADF30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362B227-7D55-0357-DCE2-F5A110ECD3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4F8828B-7208-46CB-7740-655F5E08B16D}"/>
              </a:ext>
            </a:extLst>
          </p:cNvPr>
          <p:cNvSpPr txBox="1"/>
          <p:nvPr/>
        </p:nvSpPr>
        <p:spPr>
          <a:xfrm>
            <a:off x="594360" y="2349770"/>
            <a:ext cx="103653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Czy problem interdyscyplinarności rzeczywiście występuje? </a:t>
            </a:r>
          </a:p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Co wiemy, a  czego nie wiemy? Poznanie potoczne, anegdotyczne i intuicyjne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dirty="0"/>
              <a:t>Wstępne wnioski z tabel 1 i 2: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b="1" dirty="0"/>
              <a:t>Biorąc pod uwagę przytoczone liczby, mogłoby się wydawać, że problem interdyscyplinarności w zasadzie nie istnieje, albo też, że ma znaczenie marginalne.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b="1" dirty="0"/>
              <a:t>Żywy kontakt z kandydatami do tytułu profesorskiego, recenzentami i szerzej rozumianym środowiskiem akademickim zdaje się jednak wskazywać, że przytoczone dane to przysłowiowy wierzchołek góry lodowej.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b="1" dirty="0"/>
              <a:t>"Autocenzura kandydatów" – prawdopodobnie jakaś część (jaka?) badaczy "wtłacza" swój interdyscyplinarny dorobek w ramy jednej dyscypliny z obawy przed negatywnymi recenzjami, co zniekształca statystyki oficjalne (można przypuszczać, że dlatego tabela 1 pokazuje tak małe liczby).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b="1" dirty="0"/>
              <a:t>Potrzebne byłyby kompleksowe badania tego zagadnienia, zarówno z zastosowaniem metod statystycznych, jak i badania jakościowe, pozwalające zrozumieć jego naturę, uwarunkowania, przejawy i konsekwencje.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6753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A377F-7F7B-EEF5-23CB-7704404E3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5992285-0B67-168F-3F5D-2FF95EAF3514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85F11E0-005D-C34C-4DDD-A7767110AED0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D7E595D-BADF-EE43-5A29-45FF7029CA20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7A0BE4A-428B-BE91-6405-52E56329CEBC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68067A7-6557-E1EC-9A14-606C8FF66DAB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2774C1A-A356-BA5E-EE9B-67ACA78CCCBA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C677AA5-1433-8AFE-0399-20406F050143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0CB91E8-D932-6FB4-D936-85D5D857A1A0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605F1C9-E970-DEC0-512A-6E7A85C2D24A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B77F929A-6E15-574A-7AEF-D331B71FC0F0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B04DC63-E0B3-745C-8815-A4CE4C65DD1D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83F28EF-4272-2F73-9942-4EF3C3926AC1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8E316CB3-29DC-7D55-3083-3B85EA5B19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8151ACC4-D1B3-4E16-AD32-D90144DA9EA7}"/>
              </a:ext>
            </a:extLst>
          </p:cNvPr>
          <p:cNvSpPr txBox="1"/>
          <p:nvPr/>
        </p:nvSpPr>
        <p:spPr>
          <a:xfrm>
            <a:off x="370332" y="275726"/>
            <a:ext cx="1036537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Tabela 1. Dane empiryczne na temat interdyscyplinarności w postępowaniach profesorskich (liczba wniosków odnoszących się do co najmniej dwóch dyscyplin                    – lata 2019-2025)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2FF8C2A-91E6-8328-A36A-EE7F99CE39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633650"/>
              </p:ext>
            </p:extLst>
          </p:nvPr>
        </p:nvGraphicFramePr>
        <p:xfrm>
          <a:off x="415340" y="1247189"/>
          <a:ext cx="112394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331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09386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30441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89482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40614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986146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Nazwa dziedziny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Łączna liczba postępowań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Rozstrzygnięcia pozytywne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Rozstrzygnięcia negatywne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 trakcie procedowania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Ogólna liczba spraw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03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humanistyczne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inżynieryjno-techniczne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Nauki medyczne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7EF92C64-802C-CEC2-D759-CE0F90D593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110753"/>
              </p:ext>
            </p:extLst>
          </p:nvPr>
        </p:nvGraphicFramePr>
        <p:xfrm>
          <a:off x="385899" y="3528732"/>
          <a:ext cx="11298282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913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18342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41078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99905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23232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1017812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Nauki rolnicze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319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społeczne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Nauki ścisłe i przyrodnicze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Nauki teologiczne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41971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3AEA69D0-A667-D595-EDF1-07484F1F9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227485"/>
              </p:ext>
            </p:extLst>
          </p:nvPr>
        </p:nvGraphicFramePr>
        <p:xfrm>
          <a:off x="385899" y="4989812"/>
          <a:ext cx="11298282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913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18342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41078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99905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23232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1017812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Sztuka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451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o rodzinie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Nauki weterynaryjne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Łącznie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41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782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8632-6B59-17C5-F5DB-80B83B77F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2A3BD68-27D1-E48D-1406-EAF07A3309FF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E573C5-98E8-0F53-4D8A-60430F6DBAF9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2C9698E-4F2A-07AA-7922-2A0A1D465D27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CBE4FCE-CAD6-F4A9-81D5-0279C4C64454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E66753F-1508-752E-C5B3-0421BB7DE1AA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BF8E705-F7EF-843F-8024-32F86962F1CF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CB4288E-2660-0A78-D315-119D9FFCEC69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A187C53-B418-8227-4B52-2BF8DE32E87F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EF94745-744B-EAFA-339D-4FB0743C1D05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B21926AE-DDF0-9758-EEEF-BADF696A252D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5719A4C-3478-611E-E0B1-2399CC7F03F9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3BE76A9-11AE-5E1D-2BF2-81E4D1CCD40C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9A2B05DE-0830-8B89-12BE-053EB3A26E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0A2AB6F2-7214-A31A-7A3E-9C215CCA5C15}"/>
              </a:ext>
            </a:extLst>
          </p:cNvPr>
          <p:cNvSpPr txBox="1"/>
          <p:nvPr/>
        </p:nvSpPr>
        <p:spPr>
          <a:xfrm>
            <a:off x="267789" y="28162"/>
            <a:ext cx="1036537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1600" b="1" u="sng" dirty="0">
                <a:solidFill>
                  <a:srgbClr val="C00000"/>
                </a:solidFill>
                <a:latin typeface="+mj-lt"/>
              </a:rPr>
              <a:t>Tabela 2. Liczba wniosków interdyscyplinarnych, w których ubiegano się o awans naukowy w jednej dyscyplinie, ale dorobek nie był jednoznaczny, to znaczy obejmował osiągnięcia związane z innymi dyscyplinami nauki, innymi niż podana we wniosku (dane za okres od stycznia 2025 do 30 kwietnia 2026 roku)</a:t>
            </a:r>
          </a:p>
          <a:p>
            <a:pPr>
              <a:defRPr/>
            </a:pPr>
            <a:endParaRPr lang="pl-PL" altLang="pl-PL" sz="1200" b="1" u="sng" kern="0" dirty="0">
              <a:solidFill>
                <a:srgbClr val="C00000"/>
              </a:solidFill>
              <a:latin typeface="+mj-lt"/>
            </a:endParaRPr>
          </a:p>
          <a:p>
            <a:endParaRPr lang="pl-PL" sz="1100" dirty="0">
              <a:latin typeface="+mj-lt"/>
            </a:endParaRPr>
          </a:p>
          <a:p>
            <a:pPr>
              <a:defRPr/>
            </a:pPr>
            <a:endParaRPr lang="pl-PL" altLang="pl-PL" sz="1200" kern="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4DBEC11-148F-0B45-0C68-E1379ED91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84570"/>
              </p:ext>
            </p:extLst>
          </p:nvPr>
        </p:nvGraphicFramePr>
        <p:xfrm>
          <a:off x="297180" y="1457929"/>
          <a:ext cx="11239400" cy="1925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3331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09386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30441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89482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40614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986146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Nazwa dziedziny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Łączna liczba przypadków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Rozstrzygnięcia pozytywne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Rozstrzygnięcia negatywne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 trakcie procedowania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Ogólna liczba spraw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03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humanistyczne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inżynieryjno-techniczne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E0C1DDBF-8CB0-6046-1625-ED3ACA09E2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695520"/>
              </p:ext>
            </p:extLst>
          </p:nvPr>
        </p:nvGraphicFramePr>
        <p:xfrm>
          <a:off x="297180" y="3379403"/>
          <a:ext cx="11239400" cy="110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3331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09386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30441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89482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40614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986146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Nauki medyczne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236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rolnicze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Nauki społeczne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C04E1011-DE6B-F5FC-33BA-94F1B8BAF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35498"/>
              </p:ext>
            </p:extLst>
          </p:nvPr>
        </p:nvGraphicFramePr>
        <p:xfrm>
          <a:off x="297180" y="4460189"/>
          <a:ext cx="11239400" cy="1376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3331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09386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30441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89482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40614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986146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Nauki ścisłe i przyrodnicze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181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teologiczne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Sztuka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</a:tbl>
          </a:graphicData>
        </a:graphic>
      </p:graphicFrame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81213551-75C3-4B1B-C7D5-F04BA1449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72816"/>
              </p:ext>
            </p:extLst>
          </p:nvPr>
        </p:nvGraphicFramePr>
        <p:xfrm>
          <a:off x="297180" y="5558762"/>
          <a:ext cx="11239400" cy="1107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83331">
                  <a:extLst>
                    <a:ext uri="{9D8B030D-6E8A-4147-A177-3AD203B41FA5}">
                      <a16:colId xmlns:a16="http://schemas.microsoft.com/office/drawing/2014/main" val="3156467052"/>
                    </a:ext>
                  </a:extLst>
                </a:gridCol>
                <a:gridCol w="1709386">
                  <a:extLst>
                    <a:ext uri="{9D8B030D-6E8A-4147-A177-3AD203B41FA5}">
                      <a16:colId xmlns:a16="http://schemas.microsoft.com/office/drawing/2014/main" val="1205326786"/>
                    </a:ext>
                  </a:extLst>
                </a:gridCol>
                <a:gridCol w="2030441">
                  <a:extLst>
                    <a:ext uri="{9D8B030D-6E8A-4147-A177-3AD203B41FA5}">
                      <a16:colId xmlns:a16="http://schemas.microsoft.com/office/drawing/2014/main" val="2038545541"/>
                    </a:ext>
                  </a:extLst>
                </a:gridCol>
                <a:gridCol w="1989482">
                  <a:extLst>
                    <a:ext uri="{9D8B030D-6E8A-4147-A177-3AD203B41FA5}">
                      <a16:colId xmlns:a16="http://schemas.microsoft.com/office/drawing/2014/main" val="683268868"/>
                    </a:ext>
                  </a:extLst>
                </a:gridCol>
                <a:gridCol w="1740614">
                  <a:extLst>
                    <a:ext uri="{9D8B030D-6E8A-4147-A177-3AD203B41FA5}">
                      <a16:colId xmlns:a16="http://schemas.microsoft.com/office/drawing/2014/main" val="3519583442"/>
                    </a:ext>
                  </a:extLst>
                </a:gridCol>
                <a:gridCol w="986146">
                  <a:extLst>
                    <a:ext uri="{9D8B030D-6E8A-4147-A177-3AD203B41FA5}">
                      <a16:colId xmlns:a16="http://schemas.microsoft.com/office/drawing/2014/main" val="409625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Nauki o rodzinie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99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Nauki weterynaryjnie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70541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r>
                        <a:rPr lang="pl-PL" dirty="0"/>
                        <a:t>Łącznie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63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925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50FA2-525F-7A59-D9EE-DDA5DFA5C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89897BE-8935-0BAE-6DEF-BA527FDB6F4F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A1F422-8B20-15D7-3945-2A26CD971AA4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58D53EF-566B-C4A6-9FE7-8A217473CB32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5FA2D9E-99A8-DF2E-EDA9-C16A518FDA1D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0F48519-4F86-7A50-1802-EECB7CF75ED9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9BB06C6-51CE-4002-6888-BAE9BBEE2D43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D64E11D-1ED4-5A3A-984F-C6D1EAC6E47F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217CDCF-AA6D-81BD-5F7B-26C777FE22C8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F642E7F-8ECA-3C7D-776C-B3DE2BFAF0F0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285FC74A-39D5-ADDC-F6F2-F56F82B50B6B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14B9DA6-8923-6F5B-263D-7B9F07E509A4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84FEE1A-64B4-9805-C1FA-63AEDF8C544C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F697DF1-6126-7124-B728-181F5BFDC2D9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140FDBC-732C-DCB9-283E-7D5A62F2D948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AA69EE8-1B45-88AB-3F31-8B40294961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219A771-7763-A8F7-0615-0AC76EDF2DBC}"/>
              </a:ext>
            </a:extLst>
          </p:cNvPr>
          <p:cNvSpPr txBox="1"/>
          <p:nvPr/>
        </p:nvSpPr>
        <p:spPr>
          <a:xfrm>
            <a:off x="594360" y="2349770"/>
            <a:ext cx="1036537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Spostrzeżenia i przypuszczenia interpretacyjne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 slajdzie 23  warto zwrócić uwagę na bardzo wysoką liczbę przypadków w Naukach Społecznych (Z5) – 26 przypadków na 175 (ok. 15%). To pokazuje, że nauki społeczne są chyba najbardziej podatne na "rozmycie" granic dyscyplin (np. na styku ekonomii i finansów, nauk o zarządzaniu i jakości, stosunków międzynarodowych, socjologii i nauk o polityce).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Z kolei w tabeli 2 w naukach społecznych jest aż 7 negatywnych decyzji przy dorobku niejednoznacznym. To można traktować jako argument przemawiający za tym, że recenzenci "karzą" za interdyscyplinarność (?).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W slajdzie 23 widać realny "ból" systemowy – kandydaci deklarują jedną dyscyplinę, ale ich dorobek "ucieka" w inne, co często kończy się negatywną oceną (szczególnie w naukach społecznych i inżynieryjno-technicznych).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7812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767F7-4C9D-97FB-4506-22CAFC8A0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090D103-3EEA-1749-5B82-927CA92F211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6995CC6-5ABC-99FB-B8E1-4CF0327D5D06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6CC14F7-5788-F128-1253-C3FAE1A4E18F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2A935FE-893D-408A-3794-6402EB587A72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81DD540-999A-450A-A83B-40B2E43F8F52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1189A29-F3ED-29FA-D03D-29C590383424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EB62D57-09AF-4152-2141-CC4E71C8D599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D209B0A-DF9D-3D67-C995-BAEBDCC4AAEE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CF86E05-B457-E487-687A-35A058F8C832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4794B39-B955-90A5-2EC7-CD513891F364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8A53544-F30C-0F22-5436-5E8673B365F3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D3B3239-C224-6E64-6CA2-DC1A12982F95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D5776FD-0E76-194A-BAE5-BBE3899E8515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35B273A-04AA-106A-CAE8-BEEC18FA0EEA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A9D4668-9303-C511-58C2-35D60C8BDD6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9D1A799F-3B0D-C028-3CE5-2F2B21954234}"/>
              </a:ext>
            </a:extLst>
          </p:cNvPr>
          <p:cNvSpPr txBox="1"/>
          <p:nvPr/>
        </p:nvSpPr>
        <p:spPr>
          <a:xfrm>
            <a:off x="594360" y="2349770"/>
            <a:ext cx="103653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Rekomendacje praktyczne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dirty="0">
                <a:latin typeface="+mj-lt"/>
              </a:rPr>
              <a:t>Cel – dokonywanie uzasadnionych merytorycznie i sprawiedliwych ocen dorobku</a:t>
            </a:r>
          </a:p>
          <a:p>
            <a:endParaRPr lang="pl-PL" dirty="0">
              <a:latin typeface="+mj-lt"/>
            </a:endParaRPr>
          </a:p>
          <a:p>
            <a:r>
              <a:rPr lang="pl-PL" dirty="0">
                <a:latin typeface="+mj-lt"/>
              </a:rPr>
              <a:t>W obecnym stanie prawnym:</a:t>
            </a:r>
          </a:p>
          <a:p>
            <a:endParaRPr lang="pl-PL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Zwiększenie stopnia staranności przy doborze kandydatów na recenzentów przez zespoły RDN – tutaj rezerwy są raczej ograniczone.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dirty="0">
                <a:latin typeface="+mj-lt"/>
              </a:rPr>
              <a:t>Zdefiniowanie przez RDN w ramach dobrych praktyk granic poszczególnych dyscyplin (przedmiot, metoda, język) – duży wysiłek, wymagałby czasu, ale mógłby być użyteczny zarówno dla kandydatów do tytułu profesora, jak i dla recenzentów.</a:t>
            </a:r>
          </a:p>
          <a:p>
            <a:endParaRPr lang="pl-PL" sz="12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9290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783A9-11D8-D969-BB2B-F19A42C88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224AD8C-30E4-A045-10FF-935F68B85A37}"/>
              </a:ext>
            </a:extLst>
          </p:cNvPr>
          <p:cNvSpPr/>
          <p:nvPr/>
        </p:nvSpPr>
        <p:spPr>
          <a:xfrm>
            <a:off x="0" y="-5443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49AE3FF-1558-5AB2-DFDE-F9285A573703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1269006-5C21-3254-EFD9-22E536E717AB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40F79C3-0F0C-BA90-5CD2-C884BE8DC8AF}"/>
              </a:ext>
            </a:extLst>
          </p:cNvPr>
          <p:cNvSpPr/>
          <p:nvPr/>
        </p:nvSpPr>
        <p:spPr>
          <a:xfrm>
            <a:off x="549946" y="763525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Część II – problematyka interdyscyplinarności w postępowaniach w sprawie nadania tytułu profesora prowadzonych przez Radę Doskonałości Naukowej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C448AF2-41F6-5A92-8053-BBF2CAA291AE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86A248F-3961-61A4-457D-710820345C22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C286A55-7440-747A-0E40-181CE5C24F2E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F7EF192-755C-04F4-8B45-C3F8B3BA42B5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BBA1137-60C8-3322-4F98-E625C9547A18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3BD85AC1-CE25-DCD0-8252-679D811B2815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9255429-0EF7-299D-AA30-E534665FEE90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C3FB7F48-AFE6-478C-855E-0B6C0D9E2C01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4BA5730-1509-D5C8-AB46-EB42E944EE70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04A3B72-60AE-5DB0-FE69-664390FBC6A0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DF5DA13-EDF2-4DB3-7702-B12FED6E2E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26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5607B73-2851-FDB7-04B5-FCC48C5DF499}"/>
              </a:ext>
            </a:extLst>
          </p:cNvPr>
          <p:cNvSpPr txBox="1"/>
          <p:nvPr/>
        </p:nvSpPr>
        <p:spPr>
          <a:xfrm>
            <a:off x="594360" y="2349770"/>
            <a:ext cx="10365377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b="1" u="sng" dirty="0">
                <a:solidFill>
                  <a:srgbClr val="C00000"/>
                </a:solidFill>
                <a:latin typeface="+mj-lt"/>
              </a:rPr>
              <a:t>Rekomendacje praktyczne (2)</a:t>
            </a:r>
          </a:p>
          <a:p>
            <a:pPr>
              <a:defRPr/>
            </a:pPr>
            <a:endParaRPr lang="pl-PL" altLang="pl-PL" sz="1400" b="1" u="sng" kern="0" dirty="0">
              <a:solidFill>
                <a:srgbClr val="C00000"/>
              </a:solidFill>
              <a:latin typeface="+mj-lt"/>
            </a:endParaRPr>
          </a:p>
          <a:p>
            <a:r>
              <a:rPr lang="pl-PL" sz="1600" dirty="0">
                <a:latin typeface="+mj-lt"/>
              </a:rPr>
              <a:t>Przy założeniu możliwości zmian stanu prawnego: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Posunięcia podobne jak wyżej.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Umożliwienie losowań recenzentów z 2 (albo 3) koszyków odpowiadających dyscyplinom, z którymi związany jest oceniany dorobek, mający cechę interdyscyplinarności.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Integracja/konsolidacja wąskich dyscyplin z dużym obciążeniem zagadnienia interdyscyplinarności w dyscypliny szersze, pozwalające uniknąć negatywnych formalnych konsekwencji problemu interdyscyplinarności.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Rozważenie możliwości nadawania tytułu profesora wyłącznie w dziedzinie, a nie w dyscyplinie (łatwiejszy byłby właściwy dobór recenzentów).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Szkolenia, poradnik itp. dla recenzentów: opracowanie wytycznych (sugestii, dobrych praktyk) dla recenzentów, jak oceniać dorobek interdyscyplinarny (żeby nie oceniali dorobku z innej dyscypliny przez pryzmat "błędu", lecz ewentualnego "wkładu").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1600" dirty="0">
                <a:latin typeface="+mj-lt"/>
              </a:rPr>
              <a:t>Powoływanie super-recenzenta: W przypadku wniosków interdyscyplinarnych, jeden z pięciu recenzentów mógłby być powoływany z dyscypliny "pobocznej" (stykowej).</a:t>
            </a:r>
          </a:p>
          <a:p>
            <a:pPr lvl="0"/>
            <a:endParaRPr lang="pl-PL" sz="1600" dirty="0">
              <a:latin typeface="+mj-lt"/>
            </a:endParaRPr>
          </a:p>
          <a:p>
            <a:endParaRPr lang="pl-PL" sz="1100" dirty="0">
              <a:latin typeface="+mj-lt"/>
            </a:endParaRPr>
          </a:p>
          <a:p>
            <a:pPr>
              <a:defRPr/>
            </a:pPr>
            <a:endParaRPr lang="pl-PL" altLang="pl-PL" sz="14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4158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1CD4B-4432-6D97-604E-8E8B3BAE9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DE4251E-D541-B4AF-4956-414221D65D9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56E1D93-7B5F-03E8-C2E1-F6A9B4193EB4}"/>
              </a:ext>
            </a:extLst>
          </p:cNvPr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91E961F-98B1-9ACE-3571-AD193064E338}"/>
              </a:ext>
            </a:extLst>
          </p:cNvPr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92767C0-4013-E2AA-9017-9A552C33B7C6}"/>
              </a:ext>
            </a:extLst>
          </p:cNvPr>
          <p:cNvSpPr/>
          <p:nvPr/>
        </p:nvSpPr>
        <p:spPr>
          <a:xfrm>
            <a:off x="549946" y="475488"/>
            <a:ext cx="7040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Literatura</a:t>
            </a:r>
            <a:endParaRPr lang="en-US" sz="26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ED33517-BC77-8D1F-A778-FB845FB8F639}"/>
              </a:ext>
            </a:extLst>
          </p:cNvPr>
          <p:cNvSpPr/>
          <p:nvPr/>
        </p:nvSpPr>
        <p:spPr>
          <a:xfrm>
            <a:off x="7818120" y="658368"/>
            <a:ext cx="3611880" cy="0"/>
          </a:xfrm>
          <a:prstGeom prst="line">
            <a:avLst/>
          </a:prstGeom>
          <a:noFill/>
          <a:ln w="22860">
            <a:solidFill>
              <a:srgbClr val="C7A15A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A7AAA80-8541-373A-1684-D5A89AE73381}"/>
              </a:ext>
            </a:extLst>
          </p:cNvPr>
          <p:cNvSpPr/>
          <p:nvPr/>
        </p:nvSpPr>
        <p:spPr>
          <a:xfrm>
            <a:off x="804672" y="148132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6397C00-0AA3-F380-7B9F-6E1299BB8D69}"/>
              </a:ext>
            </a:extLst>
          </p:cNvPr>
          <p:cNvSpPr/>
          <p:nvPr/>
        </p:nvSpPr>
        <p:spPr>
          <a:xfrm>
            <a:off x="6903720" y="17556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DF1854F-05DC-8315-6066-F9AF6C278F91}"/>
              </a:ext>
            </a:extLst>
          </p:cNvPr>
          <p:cNvSpPr/>
          <p:nvPr/>
        </p:nvSpPr>
        <p:spPr>
          <a:xfrm>
            <a:off x="6903720" y="2267712"/>
            <a:ext cx="347472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7E3994E-4078-5776-C375-8F931A39D714}"/>
              </a:ext>
            </a:extLst>
          </p:cNvPr>
          <p:cNvSpPr/>
          <p:nvPr/>
        </p:nvSpPr>
        <p:spPr>
          <a:xfrm>
            <a:off x="6903720" y="4069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AA611F4-F402-3821-D18D-890A26D3AF5D}"/>
              </a:ext>
            </a:extLst>
          </p:cNvPr>
          <p:cNvSpPr/>
          <p:nvPr/>
        </p:nvSpPr>
        <p:spPr>
          <a:xfrm>
            <a:off x="594360" y="6355080"/>
            <a:ext cx="4480560" cy="0"/>
          </a:xfrm>
          <a:prstGeom prst="line">
            <a:avLst/>
          </a:prstGeom>
          <a:noFill/>
          <a:ln w="19050">
            <a:solidFill>
              <a:srgbClr val="C7A15A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E9EE05C-1DF3-00F2-2DAA-A117CF1A8EAB}"/>
              </a:ext>
            </a:extLst>
          </p:cNvPr>
          <p:cNvSpPr/>
          <p:nvPr/>
        </p:nvSpPr>
        <p:spPr>
          <a:xfrm>
            <a:off x="804672" y="3822192"/>
            <a:ext cx="48920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32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EFAB481-CD80-C1EB-3910-8DA9D301118F}"/>
              </a:ext>
            </a:extLst>
          </p:cNvPr>
          <p:cNvSpPr/>
          <p:nvPr/>
        </p:nvSpPr>
        <p:spPr>
          <a:xfrm>
            <a:off x="594360" y="6355080"/>
            <a:ext cx="10881360" cy="0"/>
          </a:xfrm>
          <a:prstGeom prst="line">
            <a:avLst/>
          </a:prstGeom>
          <a:noFill/>
          <a:ln w="10160">
            <a:solidFill>
              <a:srgbClr val="E6E2D8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81BE577-9478-AFB5-280E-47F086BD221C}"/>
              </a:ext>
            </a:extLst>
          </p:cNvPr>
          <p:cNvSpPr/>
          <p:nvPr/>
        </p:nvSpPr>
        <p:spPr>
          <a:xfrm>
            <a:off x="594360" y="6446520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850" dirty="0">
                <a:solidFill>
                  <a:srgbClr val="6D75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Zielona Góra, 18 maja 2026  r.</a:t>
            </a:r>
            <a:endParaRPr lang="en-US" sz="8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CF1942D-9933-F25F-0247-C74AA0B92D0D}"/>
              </a:ext>
            </a:extLst>
          </p:cNvPr>
          <p:cNvSpPr/>
          <p:nvPr/>
        </p:nvSpPr>
        <p:spPr>
          <a:xfrm>
            <a:off x="11018520" y="641908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0430D85-2856-0F1D-6AE3-D334D04129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0178FF7B-93CC-0D77-B0D0-523CBE13C1A0}"/>
              </a:ext>
            </a:extLst>
          </p:cNvPr>
          <p:cNvSpPr txBox="1"/>
          <p:nvPr/>
        </p:nvSpPr>
        <p:spPr>
          <a:xfrm>
            <a:off x="469565" y="1194789"/>
            <a:ext cx="10365377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Fiedor B., Gorynia M. (2023), Społeczna sprawczość i użyteczność nauk ekonomicznych w kontekście klasyfikacji dziedzin i dyscyplin naukowych [w:] Fiedor B., Gorynia M., Szablewski A. (red.), Ewolucja nauk ekonomicznych II : Ekonomia a pandemia COVID-19 – potrzeba bieżących dostosowań czy zmiany paradygmatu?, Warszawa: Wydawnictwo Polskiego Towarzystwa Ekonomicznego, s. 19-36.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Gagatek, W. (2014). Dyscyplinarna analiza czy interdyscyplinarna synteza? Uwagi o europeistyce jako kierunku studiów uniwersyteckich. W: J. </a:t>
            </a:r>
            <a:r>
              <a:rPr lang="pl-PL" sz="1100" dirty="0" err="1">
                <a:latin typeface="+mj-lt"/>
              </a:rPr>
              <a:t>Czaputowicz</a:t>
            </a:r>
            <a:r>
              <a:rPr lang="pl-PL" sz="1100" dirty="0">
                <a:latin typeface="+mj-lt"/>
              </a:rPr>
              <a:t> (red.), Studia europejskie. Wyzwania interdyscyplinarności, Warszawa: Uniwersytet Warszawski, Wydział Dziennikarstwa i Nauk Politycznych.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 (2012), O klasyfikacji nauk zajmujących się międzynarodową działalnością gospodarczą [w:] B. Skulska, M. </a:t>
            </a:r>
            <a:r>
              <a:rPr lang="pl-PL" sz="1100" dirty="0" err="1">
                <a:latin typeface="+mj-lt"/>
              </a:rPr>
              <a:t>Domiter</a:t>
            </a:r>
            <a:r>
              <a:rPr lang="pl-PL" sz="1100" dirty="0">
                <a:latin typeface="+mj-lt"/>
              </a:rPr>
              <a:t>, W. Michalczyk (red.), Globalizacja i regionalizacja w gospodarce światowej: księga jubileuszowa z okazji 45-lecia pracy naukowej Profesora Jana Rymarczyka, Wrocław: Wyd. Uniwersytetu Ekonomicznego we Wrocławiu, s. 37-50.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 (2016), Nauki ekonomiczne a postulat interdyscyplinarności [w:] S. Czaja, A Graczyk (red.), Ekonomia i środowisko: księga jubileuszowa prof. B. Fiedora, Wrocław: Wyd. Uniwersytetu Ekonomicznego we Wrocławiu, s. 122-130.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 (2016), On the </a:t>
            </a:r>
            <a:r>
              <a:rPr lang="pl-PL" sz="1100" dirty="0" err="1">
                <a:latin typeface="+mj-lt"/>
              </a:rPr>
              <a:t>interdisciplinary</a:t>
            </a:r>
            <a:r>
              <a:rPr lang="pl-PL" sz="1100" dirty="0">
                <a:latin typeface="+mj-lt"/>
              </a:rPr>
              <a:t> </a:t>
            </a:r>
            <a:r>
              <a:rPr lang="pl-PL" sz="1100" dirty="0" err="1">
                <a:latin typeface="+mj-lt"/>
              </a:rPr>
              <a:t>nature</a:t>
            </a:r>
            <a:r>
              <a:rPr lang="pl-PL" sz="1100" dirty="0">
                <a:latin typeface="+mj-lt"/>
              </a:rPr>
              <a:t> of </a:t>
            </a:r>
            <a:r>
              <a:rPr lang="pl-PL" sz="1100" dirty="0" err="1">
                <a:latin typeface="+mj-lt"/>
              </a:rPr>
              <a:t>international</a:t>
            </a:r>
            <a:r>
              <a:rPr lang="pl-PL" sz="1100" dirty="0">
                <a:latin typeface="+mj-lt"/>
              </a:rPr>
              <a:t> business [w:] T. Rynarzewski, M. Szymczak (</a:t>
            </a:r>
            <a:r>
              <a:rPr lang="pl-PL" sz="1100" dirty="0" err="1">
                <a:latin typeface="+mj-lt"/>
              </a:rPr>
              <a:t>eds</a:t>
            </a:r>
            <a:r>
              <a:rPr lang="pl-PL" sz="1100" dirty="0">
                <a:latin typeface="+mj-lt"/>
              </a:rPr>
              <a:t>.), </a:t>
            </a:r>
            <a:r>
              <a:rPr lang="pl-PL" sz="1100" dirty="0" err="1">
                <a:latin typeface="+mj-lt"/>
              </a:rPr>
              <a:t>Changes</a:t>
            </a:r>
            <a:r>
              <a:rPr lang="pl-PL" sz="1100" dirty="0">
                <a:latin typeface="+mj-lt"/>
              </a:rPr>
              <a:t> and </a:t>
            </a:r>
            <a:r>
              <a:rPr lang="pl-PL" sz="1100" dirty="0" err="1">
                <a:latin typeface="+mj-lt"/>
              </a:rPr>
              <a:t>Challenges</a:t>
            </a:r>
            <a:r>
              <a:rPr lang="pl-PL" sz="1100" dirty="0">
                <a:latin typeface="+mj-lt"/>
              </a:rPr>
              <a:t> in the Modern World </a:t>
            </a:r>
            <a:r>
              <a:rPr lang="pl-PL" sz="1100" dirty="0" err="1">
                <a:latin typeface="+mj-lt"/>
              </a:rPr>
              <a:t>Economy</a:t>
            </a:r>
            <a:r>
              <a:rPr lang="pl-PL" sz="1100" dirty="0">
                <a:latin typeface="+mj-lt"/>
              </a:rPr>
              <a:t>: </a:t>
            </a:r>
            <a:r>
              <a:rPr lang="pl-PL" sz="1100" dirty="0" err="1">
                <a:latin typeface="+mj-lt"/>
              </a:rPr>
              <a:t>Recent</a:t>
            </a:r>
            <a:r>
              <a:rPr lang="pl-PL" sz="1100" dirty="0">
                <a:latin typeface="+mj-lt"/>
              </a:rPr>
              <a:t> </a:t>
            </a:r>
            <a:r>
              <a:rPr lang="pl-PL" sz="1100" dirty="0" err="1">
                <a:latin typeface="+mj-lt"/>
              </a:rPr>
              <a:t>Advances</a:t>
            </a:r>
            <a:r>
              <a:rPr lang="pl-PL" sz="1100" dirty="0">
                <a:latin typeface="+mj-lt"/>
              </a:rPr>
              <a:t> in </a:t>
            </a:r>
            <a:r>
              <a:rPr lang="pl-PL" sz="1100" dirty="0" err="1">
                <a:latin typeface="+mj-lt"/>
              </a:rPr>
              <a:t>Research</a:t>
            </a:r>
            <a:r>
              <a:rPr lang="pl-PL" sz="1100" dirty="0">
                <a:latin typeface="+mj-lt"/>
              </a:rPr>
              <a:t> on International </a:t>
            </a:r>
            <a:r>
              <a:rPr lang="pl-PL" sz="1100" dirty="0" err="1">
                <a:latin typeface="+mj-lt"/>
              </a:rPr>
              <a:t>Economics</a:t>
            </a:r>
            <a:r>
              <a:rPr lang="pl-PL" sz="1100" dirty="0">
                <a:latin typeface="+mj-lt"/>
              </a:rPr>
              <a:t> &amp; Business, Poznań: Poznań University of </a:t>
            </a:r>
            <a:r>
              <a:rPr lang="pl-PL" sz="1100" dirty="0" err="1">
                <a:latin typeface="+mj-lt"/>
              </a:rPr>
              <a:t>Economics</a:t>
            </a:r>
            <a:r>
              <a:rPr lang="pl-PL" sz="1100" dirty="0">
                <a:latin typeface="+mj-lt"/>
              </a:rPr>
              <a:t> and Business (PUEB) Press, 2016, s. 11-25.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 (2018), Współczesne nauki ekonomiczne: tożsamość, ewolucja, klasyfikacje, „Ekonomista”, nr 5, s. 497-522.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M., Jankowska B. (2017), O tożsamości biznesu międzynarodowego [w:] M. Maciejewski, K. Wach (red. nauk.), Handel zagraniczny i biznes międzynarodowy we współczesnej gospodarce: księga jubileuszowa dedykowana Profesorowi Stanisławowi </a:t>
            </a:r>
            <a:r>
              <a:rPr lang="pl-PL" sz="1100" dirty="0" err="1">
                <a:latin typeface="+mj-lt"/>
              </a:rPr>
              <a:t>Wydymusowi</a:t>
            </a:r>
            <a:r>
              <a:rPr lang="pl-PL" sz="1100" dirty="0">
                <a:latin typeface="+mj-lt"/>
              </a:rPr>
              <a:t>, Kraków : Uniwersytet Ekonomiczny w Krakowie, Centrum Przedsiębiorczości Strategicznej i Międzynarodowej, Katedra Handlu Zagranicznego, s. 127-142.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Gorynia M., Jankowska B., Owczarzak R. (2005), Zarządzanie strategiczne jako próba syntezy teorii przedsiębiorstwa, „Ekonomista”, nr 5, s. 595-619.</a:t>
            </a:r>
          </a:p>
          <a:p>
            <a:r>
              <a:rPr lang="pl-PL" sz="1100" dirty="0">
                <a:latin typeface="+mj-lt"/>
              </a:rPr>
              <a:t>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100" dirty="0">
                <a:latin typeface="+mj-lt"/>
              </a:rPr>
              <a:t>Nowak-Far, J. (2014). </a:t>
            </a:r>
            <a:r>
              <a:rPr lang="pl-PL" sz="1100" dirty="0" err="1">
                <a:latin typeface="+mj-lt"/>
              </a:rPr>
              <a:t>Multidyscyplinarność</a:t>
            </a:r>
            <a:r>
              <a:rPr lang="pl-PL" sz="1100" dirty="0">
                <a:latin typeface="+mj-lt"/>
              </a:rPr>
              <a:t> w metodologii nauk ekonomicznych stosowanej do analizy i opisu procesów integracji europejskiej [w]: J. </a:t>
            </a:r>
            <a:r>
              <a:rPr lang="pl-PL" sz="1100" dirty="0" err="1">
                <a:latin typeface="+mj-lt"/>
              </a:rPr>
              <a:t>Czaputowicz</a:t>
            </a:r>
            <a:r>
              <a:rPr lang="pl-PL" sz="1100" dirty="0">
                <a:latin typeface="+mj-lt"/>
              </a:rPr>
              <a:t> (red.), Studia europejskie. Wyzwania interdyscyplinarności, Warszawa, Uniwersytet Warszawski, Wydział Dziennikarstwa i Nauk Politycznych.</a:t>
            </a:r>
          </a:p>
          <a:p>
            <a:pPr lvl="0"/>
            <a:endParaRPr lang="pl-PL" sz="1100" dirty="0">
              <a:latin typeface="+mj-lt"/>
            </a:endParaRPr>
          </a:p>
          <a:p>
            <a:endParaRPr lang="pl-PL" sz="1100" dirty="0">
              <a:latin typeface="+mj-lt"/>
            </a:endParaRPr>
          </a:p>
          <a:p>
            <a:pPr>
              <a:defRPr/>
            </a:pPr>
            <a:endParaRPr lang="pl-PL" altLang="pl-PL" sz="1100" kern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9238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7F3"/>
          </a:solidFill>
          <a:ln w="12700">
            <a:solidFill>
              <a:srgbClr val="F8F7F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4592" y="0"/>
            <a:ext cx="41148" cy="6858000"/>
          </a:xfrm>
          <a:prstGeom prst="rect">
            <a:avLst/>
          </a:prstGeom>
          <a:solidFill>
            <a:srgbClr val="C7A15A"/>
          </a:solidFill>
          <a:ln w="12700">
            <a:solidFill>
              <a:srgbClr val="C7A15A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5740" y="0"/>
            <a:ext cx="3749040" cy="68580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26280" y="1600200"/>
            <a:ext cx="5120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Dziękuję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 uwagę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4553712" y="2926080"/>
            <a:ext cx="2286000" cy="0"/>
          </a:xfrm>
          <a:prstGeom prst="line">
            <a:avLst/>
          </a:prstGeom>
          <a:noFill/>
          <a:ln w="27940">
            <a:solidFill>
              <a:srgbClr val="C7A15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3699837"/>
            <a:ext cx="3749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l-PL" sz="1600" b="1" dirty="0">
                <a:solidFill>
                  <a:srgbClr val="3D4852"/>
                </a:solidFill>
                <a:latin typeface="Aptos" pitchFamily="34" charset="0"/>
              </a:rPr>
              <a:t>prof. dr hab. Marian Gorynia</a:t>
            </a:r>
            <a:endParaRPr lang="en-US" sz="1600" b="1" dirty="0"/>
          </a:p>
          <a:p>
            <a:r>
              <a:rPr lang="pl-PL" sz="1600" dirty="0">
                <a:solidFill>
                  <a:srgbClr val="3D48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Zastępca Przewodniczącego </a:t>
            </a:r>
          </a:p>
          <a:p>
            <a:r>
              <a:rPr lang="pl-PL" sz="1600" dirty="0">
                <a:solidFill>
                  <a:srgbClr val="3D48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Rady Doskonałości Naukowej</a:t>
            </a:r>
            <a:endParaRPr lang="en-US" sz="1600" dirty="0"/>
          </a:p>
          <a:p>
            <a:endParaRPr lang="pl-PL" sz="1600" dirty="0">
              <a:solidFill>
                <a:srgbClr val="3D4852"/>
              </a:solidFill>
              <a:latin typeface="Aptos" pitchFamily="34" charset="0"/>
            </a:endParaRPr>
          </a:p>
          <a:p>
            <a:r>
              <a:rPr lang="pl-PL" sz="1600" dirty="0">
                <a:solidFill>
                  <a:srgbClr val="3D4852"/>
                </a:solidFill>
                <a:latin typeface="Aptos" pitchFamily="34" charset="0"/>
              </a:rPr>
              <a:t>Dąbrowa Górnicza, 19 października 2026 r.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53712" y="480060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777240" y="5120640"/>
            <a:ext cx="2011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D75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28</a:t>
            </a:fld>
            <a:endParaRPr lang="en-US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93E475F-AEEA-E345-520D-6F0B400B1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447" y="4427828"/>
            <a:ext cx="1316750" cy="1263499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1E48820-E47D-339D-F1F4-8027E5C8D338}"/>
              </a:ext>
            </a:extLst>
          </p:cNvPr>
          <p:cNvSpPr txBox="1"/>
          <p:nvPr/>
        </p:nvSpPr>
        <p:spPr>
          <a:xfrm>
            <a:off x="329184" y="3991338"/>
            <a:ext cx="61014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600" b="1" dirty="0">
                <a:solidFill>
                  <a:srgbClr val="E8D8B2"/>
                </a:solidFill>
                <a:latin typeface="Aptos" pitchFamily="34" charset="0"/>
              </a:rPr>
              <a:t>RADA DOSKONAŁOŚCI NAUKOWEJ</a:t>
            </a:r>
            <a:endParaRPr lang="en-US" sz="1600" b="1" dirty="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684F312F-D546-1ACC-47D7-FD77CD62FF1D}"/>
              </a:ext>
            </a:extLst>
          </p:cNvPr>
          <p:cNvSpPr/>
          <p:nvPr/>
        </p:nvSpPr>
        <p:spPr>
          <a:xfrm>
            <a:off x="723682" y="5788152"/>
            <a:ext cx="2240280" cy="0"/>
          </a:xfrm>
          <a:prstGeom prst="line">
            <a:avLst/>
          </a:prstGeom>
          <a:noFill/>
          <a:ln w="15240">
            <a:solidFill>
              <a:srgbClr val="C7A15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3824</Words>
  <Application>Microsoft Office PowerPoint</Application>
  <PresentationFormat>Panoramiczny</PresentationFormat>
  <Paragraphs>418</Paragraphs>
  <Slides>28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3" baseType="lpstr">
      <vt:lpstr>Aptos</vt:lpstr>
      <vt:lpstr>Arial</vt:lpstr>
      <vt:lpstr>Georgia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Szablon prezentacji akademickiej</dc:title>
  <dc:subject>Profesjonalny układ graficzny do akademickiej prezentacji</dc:subject>
  <dc:creator>OpenAI</dc:creator>
  <cp:lastModifiedBy>Jerzy Deneka</cp:lastModifiedBy>
  <cp:revision>61</cp:revision>
  <dcterms:created xsi:type="dcterms:W3CDTF">2026-05-08T07:39:03Z</dcterms:created>
  <dcterms:modified xsi:type="dcterms:W3CDTF">2026-09-30T13:06:53Z</dcterms:modified>
</cp:coreProperties>
</file>