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4684" autoAdjust="0"/>
  </p:normalViewPr>
  <p:slideViewPr>
    <p:cSldViewPr snapToGrid="0">
      <p:cViewPr varScale="1">
        <p:scale>
          <a:sx n="150" d="100"/>
          <a:sy n="150" d="100"/>
        </p:scale>
        <p:origin x="654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A1B88-A181-4036-A09E-7E3A841C748A}" type="doc">
      <dgm:prSet loTypeId="urn:microsoft.com/office/officeart/2005/8/layout/chevron1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0B13E95C-EF6E-46FF-9979-B162E1FC1C61}">
      <dgm:prSet phldrT="[Tekst]" phldr="0"/>
      <dgm:spPr/>
      <dgm:t>
        <a:bodyPr/>
        <a:lstStyle/>
        <a:p>
          <a:r>
            <a:rPr lang="pl-PL" b="1" dirty="0" err="1"/>
            <a:t>Nadregulacje</a:t>
          </a:r>
          <a:endParaRPr lang="pl-PL" b="1" dirty="0"/>
        </a:p>
      </dgm:t>
    </dgm:pt>
    <dgm:pt modelId="{1F7520B2-0091-40EC-9641-B923FB9A893D}" type="parTrans" cxnId="{22794C8B-6D10-44C2-B7C9-D320A8C74394}">
      <dgm:prSet/>
      <dgm:spPr/>
      <dgm:t>
        <a:bodyPr/>
        <a:lstStyle/>
        <a:p>
          <a:endParaRPr lang="pl-PL"/>
        </a:p>
      </dgm:t>
    </dgm:pt>
    <dgm:pt modelId="{C1B5F154-60DC-48F4-8CE8-5688E73CECAC}" type="sibTrans" cxnId="{22794C8B-6D10-44C2-B7C9-D320A8C74394}">
      <dgm:prSet/>
      <dgm:spPr/>
      <dgm:t>
        <a:bodyPr/>
        <a:lstStyle/>
        <a:p>
          <a:endParaRPr lang="pl-PL"/>
        </a:p>
      </dgm:t>
    </dgm:pt>
    <dgm:pt modelId="{B4C05ABE-385C-460A-A023-AA871EC7C3FA}">
      <dgm:prSet phldrT="[Tekst]" phldr="0"/>
      <dgm:spPr>
        <a:solidFill>
          <a:srgbClr val="00B050"/>
        </a:solidFill>
      </dgm:spPr>
      <dgm:t>
        <a:bodyPr/>
        <a:lstStyle/>
        <a:p>
          <a:r>
            <a:rPr lang="pl-PL" b="1" dirty="0"/>
            <a:t>Deficyt regulacji</a:t>
          </a:r>
        </a:p>
      </dgm:t>
    </dgm:pt>
    <dgm:pt modelId="{01062450-AA22-45A1-A380-6EDB426A2E94}" type="parTrans" cxnId="{47519EC4-1EE5-4946-B1B3-B0B190CB9D7A}">
      <dgm:prSet/>
      <dgm:spPr/>
      <dgm:t>
        <a:bodyPr/>
        <a:lstStyle/>
        <a:p>
          <a:endParaRPr lang="pl-PL"/>
        </a:p>
      </dgm:t>
    </dgm:pt>
    <dgm:pt modelId="{4A711DA0-C743-4E21-8778-4FE43428015B}" type="sibTrans" cxnId="{47519EC4-1EE5-4946-B1B3-B0B190CB9D7A}">
      <dgm:prSet/>
      <dgm:spPr/>
      <dgm:t>
        <a:bodyPr/>
        <a:lstStyle/>
        <a:p>
          <a:endParaRPr lang="pl-PL"/>
        </a:p>
      </dgm:t>
    </dgm:pt>
    <dgm:pt modelId="{B95A8109-3C9C-4445-AE2B-8F79D8F3EBCC}">
      <dgm:prSet phldrT="[Tekst]" phldr="0"/>
      <dgm:spPr/>
      <dgm:t>
        <a:bodyPr/>
        <a:lstStyle/>
        <a:p>
          <a:r>
            <a:rPr lang="pl-PL" b="1" dirty="0"/>
            <a:t>Regulacje niezgodne z prawem</a:t>
          </a:r>
        </a:p>
      </dgm:t>
    </dgm:pt>
    <dgm:pt modelId="{769668B5-58A7-4925-BF91-DBDD45CC4FCC}" type="parTrans" cxnId="{AEEF5296-2F0E-4D89-81B2-CA209A43840E}">
      <dgm:prSet/>
      <dgm:spPr/>
      <dgm:t>
        <a:bodyPr/>
        <a:lstStyle/>
        <a:p>
          <a:endParaRPr lang="pl-PL"/>
        </a:p>
      </dgm:t>
    </dgm:pt>
    <dgm:pt modelId="{3B367ACA-E4F9-4278-8B4D-25DAD96333CA}" type="sibTrans" cxnId="{AEEF5296-2F0E-4D89-81B2-CA209A43840E}">
      <dgm:prSet/>
      <dgm:spPr/>
      <dgm:t>
        <a:bodyPr/>
        <a:lstStyle/>
        <a:p>
          <a:endParaRPr lang="pl-PL"/>
        </a:p>
      </dgm:t>
    </dgm:pt>
    <dgm:pt modelId="{838DC80E-AF35-4C45-B149-ED48DFC74571}" type="pres">
      <dgm:prSet presAssocID="{C43A1B88-A181-4036-A09E-7E3A841C748A}" presName="Name0" presStyleCnt="0">
        <dgm:presLayoutVars>
          <dgm:dir/>
          <dgm:animLvl val="lvl"/>
          <dgm:resizeHandles val="exact"/>
        </dgm:presLayoutVars>
      </dgm:prSet>
      <dgm:spPr/>
    </dgm:pt>
    <dgm:pt modelId="{F828DD3E-1181-4877-9411-7A7BAD619DB6}" type="pres">
      <dgm:prSet presAssocID="{0B13E95C-EF6E-46FF-9979-B162E1FC1C6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DF6D523-88FD-4378-9E86-E17E661E101D}" type="pres">
      <dgm:prSet presAssocID="{C1B5F154-60DC-48F4-8CE8-5688E73CECAC}" presName="parTxOnlySpace" presStyleCnt="0"/>
      <dgm:spPr/>
    </dgm:pt>
    <dgm:pt modelId="{D46DCDF8-00E3-47F1-B136-12D890C7B72B}" type="pres">
      <dgm:prSet presAssocID="{B4C05ABE-385C-460A-A023-AA871EC7C3FA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68FEC14-D9D6-415F-8180-80750FE20582}" type="pres">
      <dgm:prSet presAssocID="{4A711DA0-C743-4E21-8778-4FE43428015B}" presName="parTxOnlySpace" presStyleCnt="0"/>
      <dgm:spPr/>
    </dgm:pt>
    <dgm:pt modelId="{4D864718-C329-4837-A030-063D8D13FDD9}" type="pres">
      <dgm:prSet presAssocID="{B95A8109-3C9C-4445-AE2B-8F79D8F3EBCC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C5FAF5E-C72C-46D8-92EB-41C56E926566}" type="presOf" srcId="{0B13E95C-EF6E-46FF-9979-B162E1FC1C61}" destId="{F828DD3E-1181-4877-9411-7A7BAD619DB6}" srcOrd="0" destOrd="0" presId="urn:microsoft.com/office/officeart/2005/8/layout/chevron1"/>
    <dgm:cxn modelId="{D8C0F045-98B4-4E58-A102-70C1E8E92C3A}" type="presOf" srcId="{C43A1B88-A181-4036-A09E-7E3A841C748A}" destId="{838DC80E-AF35-4C45-B149-ED48DFC74571}" srcOrd="0" destOrd="0" presId="urn:microsoft.com/office/officeart/2005/8/layout/chevron1"/>
    <dgm:cxn modelId="{5D234257-7716-4966-8D7C-1A3CA7A34AE6}" type="presOf" srcId="{B95A8109-3C9C-4445-AE2B-8F79D8F3EBCC}" destId="{4D864718-C329-4837-A030-063D8D13FDD9}" srcOrd="0" destOrd="0" presId="urn:microsoft.com/office/officeart/2005/8/layout/chevron1"/>
    <dgm:cxn modelId="{3FA0A886-0DD6-4BA5-BD8C-F0D07D05F980}" type="presOf" srcId="{B4C05ABE-385C-460A-A023-AA871EC7C3FA}" destId="{D46DCDF8-00E3-47F1-B136-12D890C7B72B}" srcOrd="0" destOrd="0" presId="urn:microsoft.com/office/officeart/2005/8/layout/chevron1"/>
    <dgm:cxn modelId="{22794C8B-6D10-44C2-B7C9-D320A8C74394}" srcId="{C43A1B88-A181-4036-A09E-7E3A841C748A}" destId="{0B13E95C-EF6E-46FF-9979-B162E1FC1C61}" srcOrd="0" destOrd="0" parTransId="{1F7520B2-0091-40EC-9641-B923FB9A893D}" sibTransId="{C1B5F154-60DC-48F4-8CE8-5688E73CECAC}"/>
    <dgm:cxn modelId="{AEEF5296-2F0E-4D89-81B2-CA209A43840E}" srcId="{C43A1B88-A181-4036-A09E-7E3A841C748A}" destId="{B95A8109-3C9C-4445-AE2B-8F79D8F3EBCC}" srcOrd="2" destOrd="0" parTransId="{769668B5-58A7-4925-BF91-DBDD45CC4FCC}" sibTransId="{3B367ACA-E4F9-4278-8B4D-25DAD96333CA}"/>
    <dgm:cxn modelId="{47519EC4-1EE5-4946-B1B3-B0B190CB9D7A}" srcId="{C43A1B88-A181-4036-A09E-7E3A841C748A}" destId="{B4C05ABE-385C-460A-A023-AA871EC7C3FA}" srcOrd="1" destOrd="0" parTransId="{01062450-AA22-45A1-A380-6EDB426A2E94}" sibTransId="{4A711DA0-C743-4E21-8778-4FE43428015B}"/>
    <dgm:cxn modelId="{54BF5FC0-E645-4229-8434-C761E876F4A5}" type="presParOf" srcId="{838DC80E-AF35-4C45-B149-ED48DFC74571}" destId="{F828DD3E-1181-4877-9411-7A7BAD619DB6}" srcOrd="0" destOrd="0" presId="urn:microsoft.com/office/officeart/2005/8/layout/chevron1"/>
    <dgm:cxn modelId="{763098DF-36E6-47B8-895E-529B87159F99}" type="presParOf" srcId="{838DC80E-AF35-4C45-B149-ED48DFC74571}" destId="{CDF6D523-88FD-4378-9E86-E17E661E101D}" srcOrd="1" destOrd="0" presId="urn:microsoft.com/office/officeart/2005/8/layout/chevron1"/>
    <dgm:cxn modelId="{35548E7E-9209-4C52-AFAB-5BDF0BE91A5E}" type="presParOf" srcId="{838DC80E-AF35-4C45-B149-ED48DFC74571}" destId="{D46DCDF8-00E3-47F1-B136-12D890C7B72B}" srcOrd="2" destOrd="0" presId="urn:microsoft.com/office/officeart/2005/8/layout/chevron1"/>
    <dgm:cxn modelId="{080274D2-5CDC-4162-A2AF-A1F3499E7BDE}" type="presParOf" srcId="{838DC80E-AF35-4C45-B149-ED48DFC74571}" destId="{F68FEC14-D9D6-415F-8180-80750FE20582}" srcOrd="3" destOrd="0" presId="urn:microsoft.com/office/officeart/2005/8/layout/chevron1"/>
    <dgm:cxn modelId="{4AE11451-A5E3-4F07-A079-A1D67FD556A1}" type="presParOf" srcId="{838DC80E-AF35-4C45-B149-ED48DFC74571}" destId="{4D864718-C329-4837-A030-063D8D13FDD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28DD3E-1181-4877-9411-7A7BAD619DB6}">
      <dsp:nvSpPr>
        <dsp:cNvPr id="0" name=""/>
        <dsp:cNvSpPr/>
      </dsp:nvSpPr>
      <dsp:spPr>
        <a:xfrm>
          <a:off x="2381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 err="1"/>
            <a:t>Nadregulacje</a:t>
          </a:r>
          <a:endParaRPr lang="pl-PL" sz="2300" b="1" kern="1200" dirty="0"/>
        </a:p>
      </dsp:txBody>
      <dsp:txXfrm>
        <a:off x="582612" y="2129102"/>
        <a:ext cx="1740694" cy="1160462"/>
      </dsp:txXfrm>
    </dsp:sp>
    <dsp:sp modelId="{D46DCDF8-00E3-47F1-B136-12D890C7B72B}">
      <dsp:nvSpPr>
        <dsp:cNvPr id="0" name=""/>
        <dsp:cNvSpPr/>
      </dsp:nvSpPr>
      <dsp:spPr>
        <a:xfrm>
          <a:off x="2613421" y="2129102"/>
          <a:ext cx="2901156" cy="1160462"/>
        </a:xfrm>
        <a:prstGeom prst="chevron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Deficyt regulacji</a:t>
          </a:r>
        </a:p>
      </dsp:txBody>
      <dsp:txXfrm>
        <a:off x="3193652" y="2129102"/>
        <a:ext cx="1740694" cy="1160462"/>
      </dsp:txXfrm>
    </dsp:sp>
    <dsp:sp modelId="{4D864718-C329-4837-A030-063D8D13FDD9}">
      <dsp:nvSpPr>
        <dsp:cNvPr id="0" name=""/>
        <dsp:cNvSpPr/>
      </dsp:nvSpPr>
      <dsp:spPr>
        <a:xfrm>
          <a:off x="5224462" y="2129102"/>
          <a:ext cx="2901156" cy="1160462"/>
        </a:xfrm>
        <a:prstGeom prst="chevron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b="1" kern="1200" dirty="0"/>
            <a:t>Regulacje niezgodne z prawem</a:t>
          </a:r>
        </a:p>
      </dsp:txBody>
      <dsp:txXfrm>
        <a:off x="5804693" y="2129102"/>
        <a:ext cx="1740694" cy="1160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12CC4-B009-B5B6-4DD9-76162BE9F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B0C3BAE-6634-9614-CCDA-4CD957226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C023890-40B6-82ED-C084-FD4FEAEB0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E46734-032C-0EE3-C7C3-0125DF8F4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B1C083A-DCBF-344A-8EFE-D15684B77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21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7AE9D2-58C2-5696-34CD-0033943DF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453177-7F0C-83EE-A6F8-6D8803E13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545A562-5AC3-952E-492A-CAE254ED6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BEBCC95-430C-B1CC-D113-E0E08B16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F83C36A-4DE6-7C4A-BDED-83620EE0F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931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47711F-0674-40FD-CB52-AF86F6AFD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8D6C3B8-6CE1-D973-E9BD-9FCEEE6C0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48F1D61-8D35-1D2F-9A17-72620F282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AD9EDD-741D-6D9D-3A86-E2839E894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D454C8-FBB5-734C-C89C-88287B8DD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661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A42AEB-076E-D8A3-69F9-58A98F6A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54B766-EE89-BE03-6705-047385F121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4DAF4D7-3C63-E5A1-D6E4-212E37208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CEE497D-CBF1-BD46-B709-45BA93846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B511C1F-F4C3-7287-EAB8-48C7FE22A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BC97BBB-85A1-DBD7-C3A6-BFEC8B57D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201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E808F7-BB26-C38C-F8C0-C737EF54E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DF5FEA9-D544-E11A-5450-7690460DC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783516F-CA5C-8343-B14D-4032F7144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D535B64-C150-1750-61EC-043638BC7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0C2C444-D6A9-A92E-2324-431976D678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D1CD0F5-5F5A-D4D9-2C2E-692BE4DA9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081B7A4-DDB2-69AF-4C49-80733A83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935421-8B4D-B925-3E77-6A00BDD1D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85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E75419-2925-A89F-8CC4-113B4894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3E23BF2-7AAD-BC16-BF66-D59680014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FA66689-DCEC-E079-BE14-A744173F5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85A2A69-E63E-5884-0FA1-74FB33FFB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7460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4DDAF49-19D0-0A2D-525F-AF44B52B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085392A-71B6-D255-3444-372988BF6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313496E-40C5-BB02-E762-CFC83839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592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80BDA6-60B1-B4E8-7306-DF9E5F3A5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A0484A-1F0B-51BF-710D-BA73636B2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F2EF2C7-5E70-B910-4B02-E656A2427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900F106-D7CF-0437-477A-5C4204C8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41CA8E2-B929-370E-057F-F3D1B87D3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299BC11-2A4A-341B-D1FF-013640B55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67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DC3F1D-A87C-1B35-F3CD-039C0F776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962D02C-71F4-20C8-D2D7-25D16F0F51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1F7EBD4-FBFF-5A12-AA38-0078D46B6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E6DC2B7-EEF4-556F-8001-36F471A8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54C128B-0B68-7EBF-DC7C-75B2C4B1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41910E7-DDAC-9DB4-B303-FACF9289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0843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A318C7-04EA-A51B-4D2A-CE5FDA91C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D12EC27-9BD8-F7DA-FC79-DF7C504EC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EB97F40-6020-3015-955C-AB493CD11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CCAC233-2D91-4303-CD36-3511A1D56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DBA63FB-EA29-BCC5-45B9-8175E8BFD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9021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6337BD5-0782-2F54-C8F5-3301DF74E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DD257B6-1B80-5CAE-58F0-82A8514D3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9BDF90A-33D5-2C1C-5510-1F81B87DC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BCA52B-47A9-3D9C-1D89-1A69668AC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E6DECB-BACB-29B4-1A12-E2C9D0D2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12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4EB9FF3-2BAD-CF2D-D6F8-BF75AFC7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3C18C5-1C79-8E3B-1A8C-2A3A6184A3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D6B1A9E-386E-681C-B9E2-A8A492040D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D1B4C-0E43-43CD-B3B1-B4B21477777E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9B624A-E9D3-1DEA-8C3A-AADD9CD9E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3540A5-5074-8BDD-7876-B668D1B48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9EC50-7921-4F94-9995-AA0997DD77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540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5214A3ED-64A2-6EFB-B08A-1B21D4B53467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1E5D881-8165-9C17-BB29-7659BC17894C}"/>
              </a:ext>
            </a:extLst>
          </p:cNvPr>
          <p:cNvSpPr txBox="1"/>
          <p:nvPr/>
        </p:nvSpPr>
        <p:spPr>
          <a:xfrm>
            <a:off x="2168106" y="6284494"/>
            <a:ext cx="7827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Dąbrowa Górnicza, 19 października 2026 r.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8D990F0-12C6-423E-F0F3-E0CA9D6C8902}"/>
              </a:ext>
            </a:extLst>
          </p:cNvPr>
          <p:cNvSpPr/>
          <p:nvPr/>
        </p:nvSpPr>
        <p:spPr>
          <a:xfrm>
            <a:off x="1941176" y="2710132"/>
            <a:ext cx="8309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prof. dr hab. Bronisław Sitek</a:t>
            </a:r>
            <a:endParaRPr lang="pl-PL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C3B876A3-E905-CB1B-48CA-06EA7A16A13F}"/>
              </a:ext>
            </a:extLst>
          </p:cNvPr>
          <p:cNvSpPr/>
          <p:nvPr/>
        </p:nvSpPr>
        <p:spPr>
          <a:xfrm>
            <a:off x="2658346" y="3870233"/>
            <a:ext cx="684655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Przewodniczący</a:t>
            </a:r>
          </a:p>
          <a:p>
            <a:pPr algn="ctr"/>
            <a:r>
              <a:rPr lang="pl-P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Rady Doskonałości Naukowej</a:t>
            </a:r>
            <a:endParaRPr lang="pl-P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7C093E7E-6438-D90D-6856-46765AF78012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7796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25CBD-D99F-F178-9EE6-BB7915872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CF36A4B6-1297-7F8F-0456-3C0764A46895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3464F4A1-6DEF-AC8D-DDDC-5C0AAF03293A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071AFB4-E06E-6A60-0962-B66789941053}"/>
              </a:ext>
            </a:extLst>
          </p:cNvPr>
          <p:cNvSpPr txBox="1"/>
          <p:nvPr/>
        </p:nvSpPr>
        <p:spPr>
          <a:xfrm>
            <a:off x="46008" y="2012830"/>
            <a:ext cx="1204822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latin typeface="Californian FB" panose="0207040306080B030204" pitchFamily="18" charset="0"/>
              </a:rPr>
              <a:t>„</a:t>
            </a:r>
            <a:r>
              <a:rPr lang="pl-PL" sz="3200" i="1" dirty="0">
                <a:latin typeface="Californian FB" panose="0207040306080B030204" pitchFamily="18" charset="0"/>
              </a:rPr>
              <a:t>Prawa natykają się zawsze na namiętności i na przesądy prawodawcy. Czasem przechodzą przez nie i barwią się od nich; czasem utkwią w nich i wrosną w nie</a:t>
            </a:r>
            <a:r>
              <a:rPr lang="pl-PL" sz="3200" dirty="0">
                <a:latin typeface="Californian FB" panose="0207040306080B030204" pitchFamily="18" charset="0"/>
              </a:rPr>
              <a:t>.”</a:t>
            </a:r>
          </a:p>
          <a:p>
            <a:endParaRPr lang="pl-PL" dirty="0"/>
          </a:p>
          <a:p>
            <a:pPr algn="ctr"/>
            <a:r>
              <a:rPr lang="pl-PL" dirty="0"/>
              <a:t>(— </a:t>
            </a:r>
            <a:r>
              <a:rPr lang="pl-PL" b="1" dirty="0"/>
              <a:t>Monteskiusz</a:t>
            </a:r>
            <a:r>
              <a:rPr lang="pl-PL" dirty="0"/>
              <a:t>, </a:t>
            </a:r>
            <a:r>
              <a:rPr lang="pl-PL" i="1" dirty="0"/>
              <a:t>O duchu praw</a:t>
            </a:r>
            <a:r>
              <a:rPr lang="pl-PL" dirty="0"/>
              <a:t>, księga XXIX, rozdz. 19)</a:t>
            </a:r>
          </a:p>
          <a:p>
            <a:pPr algn="ctr"/>
            <a:endParaRPr lang="pl-PL" dirty="0"/>
          </a:p>
          <a:p>
            <a:pPr algn="just"/>
            <a:endParaRPr lang="pl-PL" dirty="0"/>
          </a:p>
          <a:p>
            <a:r>
              <a:rPr lang="pl-PL" sz="2000" dirty="0"/>
              <a:t>Już w XVIII wieku Monteskiusz wskazywał, że jakość prawa zależy nie tylko od procedury legislacyjnej, lecz także od rozwagi, wiedzy i bezstronności prawodawcy. </a:t>
            </a:r>
            <a:r>
              <a:rPr lang="pl-PL" sz="2000" b="1" dirty="0"/>
              <a:t>Co jednak w przypadku, gdy za jakość prawa nie odpowiada wyłącznie prawodawca, lecz setki podmiotów, które jednocześnie są odpowiedzialne za jego stosowanie? </a:t>
            </a:r>
          </a:p>
          <a:p>
            <a:endParaRPr lang="pl-PL" sz="2000" dirty="0"/>
          </a:p>
          <a:p>
            <a:r>
              <a:rPr lang="pl-PL" sz="2000" dirty="0"/>
              <a:t>Z takim dylematem mamy do czynienia w przypadku awansów naukowych, gdzie ciężar stanowienia „dobrego prawa”, regulującego w dużej mierze te postępowania, został nałożony na podmioty doktoryzujące oraz podmioty habilitujące, które jednocześnie są zobowiązane prawo to stosować i na jego podstawie podejmować rozstrzygnięcia w indywidualnych sprawach osób ubiegających się o awanse naukowe.</a:t>
            </a:r>
          </a:p>
        </p:txBody>
      </p:sp>
    </p:spTree>
    <p:extLst>
      <p:ext uri="{BB962C8B-B14F-4D97-AF65-F5344CB8AC3E}">
        <p14:creationId xmlns:p14="http://schemas.microsoft.com/office/powerpoint/2010/main" val="46712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CACC-6BB2-E811-F9D3-0FB6AA897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F78E77E-EAAF-D2CF-4FE7-0B21EE7E4CE6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10C889BF-8223-FC4A-8821-4752814AC625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FF3D9D84-ADE6-B141-E3EE-761D4E3A04E3}"/>
              </a:ext>
            </a:extLst>
          </p:cNvPr>
          <p:cNvSpPr/>
          <p:nvPr/>
        </p:nvSpPr>
        <p:spPr>
          <a:xfrm>
            <a:off x="241540" y="3546525"/>
            <a:ext cx="5221856" cy="296173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Art. 192 ust. 2 i 3 </a:t>
            </a:r>
            <a:r>
              <a:rPr lang="pl-PL" dirty="0" err="1"/>
              <a:t>p.s.w.n</a:t>
            </a:r>
            <a:r>
              <a:rPr lang="pl-PL" dirty="0"/>
              <a:t>. </a:t>
            </a:r>
          </a:p>
          <a:p>
            <a:pPr algn="ctr"/>
            <a:r>
              <a:rPr lang="pl-PL" dirty="0"/>
              <a:t>Na podstawie tych przepisów senaty uczelni albo rady naukowe instytutów są zobowiązane uregulować sposób postępowania w sprawie nadania stopnia doktora oraz mogą uregulować dodatkowe warunki dopuszczenia do obrony lub dodatkowe wymagania dotyczące nadania stopnia doktora 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DADD0817-A248-814E-E8D2-3FC80278007C}"/>
              </a:ext>
            </a:extLst>
          </p:cNvPr>
          <p:cNvSpPr/>
          <p:nvPr/>
        </p:nvSpPr>
        <p:spPr>
          <a:xfrm>
            <a:off x="6610709" y="3546525"/>
            <a:ext cx="5221856" cy="296173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Art. 221 ust. 14 </a:t>
            </a:r>
            <a:r>
              <a:rPr lang="pl-PL" dirty="0" err="1"/>
              <a:t>p.s.w.n</a:t>
            </a:r>
            <a:r>
              <a:rPr lang="pl-PL" dirty="0"/>
              <a:t>.</a:t>
            </a:r>
          </a:p>
          <a:p>
            <a:pPr algn="ctr"/>
            <a:r>
              <a:rPr lang="pl-PL" dirty="0"/>
              <a:t>Na podstawie tych przepisów senaty uczelni albo rady naukowe instytutów są zobowiązane określić szczegółowy tryb postępowania w sprawie nadania stopnia doktora habilitowanego; zasady ustalania wysokości opłaty za to postępowanie oraz zwalniania z niej; a także sposób wyznaczania członków komisji habilitacyjnej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D31DD6B-15D3-904C-2F6E-66137F789428}"/>
              </a:ext>
            </a:extLst>
          </p:cNvPr>
          <p:cNvSpPr/>
          <p:nvPr/>
        </p:nvSpPr>
        <p:spPr>
          <a:xfrm>
            <a:off x="2085897" y="1983923"/>
            <a:ext cx="79684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Podstawy prawne decentralizacji </a:t>
            </a:r>
          </a:p>
          <a:p>
            <a:pPr algn="ctr"/>
            <a:r>
              <a:rPr lang="pl-PL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kompetencji prawodawczych</a:t>
            </a:r>
            <a:endParaRPr lang="pl-PL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7106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90F35-3977-A9F4-167C-FB7421CDE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F483DE69-5D72-1E27-3446-A949ED0DC847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4A52CBE0-CE26-AB35-3121-4BB6F59E24A4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DCD88FC-E467-CE2B-CA36-A197321D7AAB}"/>
              </a:ext>
            </a:extLst>
          </p:cNvPr>
          <p:cNvSpPr txBox="1"/>
          <p:nvPr/>
        </p:nvSpPr>
        <p:spPr>
          <a:xfrm>
            <a:off x="1610264" y="1859340"/>
            <a:ext cx="87831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Charakter prawny przepisów stanowionych przez podmioty doktoryzujące oraz podmioty habilitujące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9CB11AF-697C-16CC-7EAC-26290FFC906F}"/>
              </a:ext>
            </a:extLst>
          </p:cNvPr>
          <p:cNvSpPr txBox="1"/>
          <p:nvPr/>
        </p:nvSpPr>
        <p:spPr>
          <a:xfrm>
            <a:off x="166777" y="3623094"/>
            <a:ext cx="117951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W pierwszej kolejności wskazania wymaga, że konstytucyjny system źródeł prawa dzieli akty normatywne na dwie kategorie: akty prawa powszechnie obowiązującego i akty prawa wewnętrznego (art. 87 i art. 93 Konstytucji RP).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Nie istnieje żadna trzecia, pośrednia kategoria źródeł prawa – każdy akt normatywny będący źródłem prawa w znaczeniu konstytucyjnym ma charakter albo powszechnie obowiązujący, albo wewnętrznie obowiązujący. 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W aspekcie podmiotowym zamknięcie systemu źródeł prawa powszechnie obowiązującego wyraża się tym, że akty normatywne zaliczone do tej kategorii mogą tworzyć jedynie podmioty wskazane w Konstytucji. Podmioty, które nie zostały upoważnione konstytucyjnie, mogą stanowić wyłącznie prawo wewnętrznie obowiązujące.</a:t>
            </a:r>
          </a:p>
        </p:txBody>
      </p:sp>
    </p:spTree>
    <p:extLst>
      <p:ext uri="{BB962C8B-B14F-4D97-AF65-F5344CB8AC3E}">
        <p14:creationId xmlns:p14="http://schemas.microsoft.com/office/powerpoint/2010/main" val="844091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8C29C-531E-8D80-6C53-D8E2F4421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3B1043BA-B78B-10BC-053D-604CE96EF568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14287549-EBB2-8928-A286-ED190514C67A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D26E2B9-B71A-4575-E890-185C554CA609}"/>
              </a:ext>
            </a:extLst>
          </p:cNvPr>
          <p:cNvSpPr txBox="1"/>
          <p:nvPr/>
        </p:nvSpPr>
        <p:spPr>
          <a:xfrm>
            <a:off x="1610264" y="1859340"/>
            <a:ext cx="87831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Charakter prawny przepisów stanowionych przez podmioty doktoryzujące oraz podmioty habilitujące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01CA0E7-A12A-B1E2-D712-4ECA82379F90}"/>
              </a:ext>
            </a:extLst>
          </p:cNvPr>
          <p:cNvSpPr txBox="1"/>
          <p:nvPr/>
        </p:nvSpPr>
        <p:spPr>
          <a:xfrm>
            <a:off x="201282" y="4008408"/>
            <a:ext cx="118699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 tym kontekście kształtuje się już pierwszy dylemat dotyczący przepisów regulujących postępowania awansowe, które stanowione są przez podmioty doktoryzujące oraz podmioty habilitujące. Nie są to akty prawa powszechnie obowiązującego. Jednocześnie w sposób wyraźny kształtują i wpływają na sytuację prawną osób, które nie podlegają organizacyjnie organom, które je ustanowiły. </a:t>
            </a:r>
            <a:r>
              <a:rPr lang="pl-PL" b="1" dirty="0"/>
              <a:t>Czy w takim przypadku zabieg legislacyjny przewidziany w art. 192 ust. 2 i 3 oraz art. 221 ust. 14 </a:t>
            </a:r>
            <a:r>
              <a:rPr lang="pl-PL" b="1" dirty="0" err="1"/>
              <a:t>p.s.w.n</a:t>
            </a:r>
            <a:r>
              <a:rPr lang="pl-PL" b="1" dirty="0"/>
              <a:t>. nie narusza konstytucyjnej zasady tworzenia prawa?</a:t>
            </a:r>
            <a:r>
              <a:rPr lang="pl-PL" dirty="0"/>
              <a:t>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855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CB5AD-CA8E-96F4-3D0E-C179EBCC0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1820A513-9EAD-7F0B-A68B-C68D8C345DC1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E3940E47-CEE7-401F-9435-81EDBF124FBF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4DD942E-A312-6AE5-D796-4BA4BC1DADEE}"/>
              </a:ext>
            </a:extLst>
          </p:cNvPr>
          <p:cNvSpPr txBox="1"/>
          <p:nvPr/>
        </p:nvSpPr>
        <p:spPr>
          <a:xfrm>
            <a:off x="1610264" y="1859340"/>
            <a:ext cx="87831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Dane dotyczące podmiotów stanowiących przepisy </a:t>
            </a:r>
          </a:p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postępowaniach awansowych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A2A614A-5F23-FCE1-2506-05C70945A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256496"/>
              </p:ext>
            </p:extLst>
          </p:nvPr>
        </p:nvGraphicFramePr>
        <p:xfrm>
          <a:off x="1610264" y="3546525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9002443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8459846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l-PL" dirty="0"/>
                        <a:t>Liczba podmiotów doktoryzujących oraz habilitujących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22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Uczelnie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04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Instytuty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3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Instytuty badawcze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44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Pozostałe podmioty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Łącznie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/>
                        <a:t>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826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33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40EE-3BBF-B1DF-B5F8-43126D531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50148375-823D-F53B-D8F1-0D4BB1140E52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30DCC88-A795-E673-A465-679CA0CA256A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9B3BA52-2288-F33C-8E1D-EC9646E12F2D}"/>
              </a:ext>
            </a:extLst>
          </p:cNvPr>
          <p:cNvSpPr txBox="1"/>
          <p:nvPr/>
        </p:nvSpPr>
        <p:spPr>
          <a:xfrm>
            <a:off x="1610264" y="1859340"/>
            <a:ext cx="87831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Dane dotyczące podmiotów stanowiących przepisy </a:t>
            </a:r>
          </a:p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 postępowaniach awansowych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01019C2-EC3D-165E-4A8A-78BD9090887D}"/>
              </a:ext>
            </a:extLst>
          </p:cNvPr>
          <p:cNvSpPr txBox="1"/>
          <p:nvPr/>
        </p:nvSpPr>
        <p:spPr>
          <a:xfrm>
            <a:off x="138023" y="3429000"/>
            <a:ext cx="119044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 przedstawionych danych wynika, że w postępowaniach awansowych występują potencjalnie 524 akty (niektóre podmioty regulują jednak tryb i zasady przeprowadzania postępowań w sprawie nadania stopnia doktora oraz w sprawie nadania stopnia doktora habilitowanego w jednym akcie), które mogą w sposób odmienny regulować procedury związane z nadawaniem stopni doktora i doktora habilitowanego, w tym warunki dopuszczenia do obrony rozprawy doktorskiej oraz wymogi nadania stopnia doktora. </a:t>
            </a:r>
            <a:r>
              <a:rPr lang="pl-PL" b="1" dirty="0"/>
              <a:t>Czy zatem taka sytuacja może być uznana za wpisującą się w konstytucyjne standardy tworzenia prawa, a także równości wobec prawa, w szczególności jeżeli przyjmiemy, że z publicznoprawnego punktu widzenia stopnie doktora i doktora habilitowanego tworzą takie same uprawnienia i obowiązki, niezależnie od podmiotu, który je nadał?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2601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FE604-50BA-6E0F-5943-0F6C90D9C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173076A-AB71-67C0-7835-F0494AB7AB44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18CAEF3F-584B-6E0F-E98B-DB3E71C94978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C432BC4-76D4-DE69-7CE4-338B59127A3A}"/>
              </a:ext>
            </a:extLst>
          </p:cNvPr>
          <p:cNvSpPr txBox="1"/>
          <p:nvPr/>
        </p:nvSpPr>
        <p:spPr>
          <a:xfrm>
            <a:off x="1175349" y="1934102"/>
            <a:ext cx="97895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Nadzór nad przepisami tworzonymi przez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podmioty doktoryzujące oraz podmioty habilitujące</a:t>
            </a:r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EEEB743-41F9-B79E-24F4-760DC7D2D3D7}"/>
              </a:ext>
            </a:extLst>
          </p:cNvPr>
          <p:cNvSpPr txBox="1"/>
          <p:nvPr/>
        </p:nvSpPr>
        <p:spPr>
          <a:xfrm>
            <a:off x="143774" y="3664789"/>
            <a:ext cx="119044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Zgodnie z art. 238 ust. 1 pkt 6 lit. a </a:t>
            </a:r>
            <a:r>
              <a:rPr lang="pl-PL" dirty="0" err="1"/>
              <a:t>p.s.w.n</a:t>
            </a:r>
            <a:r>
              <a:rPr lang="pl-PL" dirty="0"/>
              <a:t>. do zadań RDN należy sprawowanie nadzoru nad podmiotami doktoryzującymi i podmiotami habilitującymi w zakresie zgodności z prawem uchwał w sprawach, o których mowa w art. 192 ust. 2 i 3 oraz art. 221 ust. 14.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 kolei stosownie do art. 239 pkt 2 </a:t>
            </a:r>
            <a:r>
              <a:rPr lang="pl-PL" dirty="0" err="1"/>
              <a:t>p.s.w.n</a:t>
            </a:r>
            <a:r>
              <a:rPr lang="pl-PL" dirty="0"/>
              <a:t>. w ramach nadzoru, o którym mowa w art. 238 ust. 1 pkt 6, RDN może stwierdzać nieważność tych uchwał. </a:t>
            </a:r>
          </a:p>
        </p:txBody>
      </p:sp>
    </p:spTree>
    <p:extLst>
      <p:ext uri="{BB962C8B-B14F-4D97-AF65-F5344CB8AC3E}">
        <p14:creationId xmlns:p14="http://schemas.microsoft.com/office/powerpoint/2010/main" val="3779816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589B-F047-8D57-437E-F8C38D427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1631D2C2-AD26-C6E2-AC9B-936B16F7755F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51D6108D-958D-9420-5780-03E4A7E32EE8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52E5B50-690F-FD9B-57B8-AC878F4A1F8A}"/>
              </a:ext>
            </a:extLst>
          </p:cNvPr>
          <p:cNvSpPr txBox="1"/>
          <p:nvPr/>
        </p:nvSpPr>
        <p:spPr>
          <a:xfrm>
            <a:off x="1175349" y="1934102"/>
            <a:ext cx="97895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Nadzór nad przepisami tworzonymi przez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podmioty doktoryzujące oraz podmioty habilitujące</a:t>
            </a:r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E06A7419-99BD-DF72-9965-EAB57630DE98}"/>
              </a:ext>
            </a:extLst>
          </p:cNvPr>
          <p:cNvSpPr txBox="1"/>
          <p:nvPr/>
        </p:nvSpPr>
        <p:spPr>
          <a:xfrm>
            <a:off x="143774" y="3664789"/>
            <a:ext cx="119044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Istotą nadzoru jest wyciąganie konsekwencji z zachowania organu podporządkowanego, obserwowanego przez organ nadzorczy, z punktu widzenia określonego, wybranego kryterium nadzoru, czyli pewnego wzorca, do którego porównuje się dane zachowanie. RDN w ramach wykonywanej działalności nadzorczej musi stosować kryterium zgodności z prawem. Celem przyjęcia tego kryterium jest przeciwdziałanie dowolności i arbitralności działania podmiotów uprawnionych do stanowienia przepisów w postępowaniach awansowych oraz poddanie tego działania kontroli na podstawie kryterium zgodności z obowiązującym prawem. </a:t>
            </a:r>
          </a:p>
          <a:p>
            <a:endParaRPr lang="pl-PL" dirty="0"/>
          </a:p>
          <a:p>
            <a:r>
              <a:rPr lang="pl-PL" dirty="0"/>
              <a:t>Pojęcie „zgodności z prawem” należy przy tym pojmować jako działania niesprzeczne z całym porządkiem prawnym, podjęte na podstawie konkretnej normy prawnej oraz będące następstwem właściwego zinterpretowania i zrozumienia tej normy. </a:t>
            </a:r>
          </a:p>
        </p:txBody>
      </p:sp>
    </p:spTree>
    <p:extLst>
      <p:ext uri="{BB962C8B-B14F-4D97-AF65-F5344CB8AC3E}">
        <p14:creationId xmlns:p14="http://schemas.microsoft.com/office/powerpoint/2010/main" val="646377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0C3CC-69EA-E035-575A-C85662F11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2E838EF2-8EAE-E86F-AAC9-C675F40B9D24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0CEF7226-3E41-4B3E-2168-119CA59EEAEE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EC5DE04-3A20-7E68-B085-BBA34EE8B029}"/>
              </a:ext>
            </a:extLst>
          </p:cNvPr>
          <p:cNvSpPr txBox="1"/>
          <p:nvPr/>
        </p:nvSpPr>
        <p:spPr>
          <a:xfrm>
            <a:off x="1175349" y="1934102"/>
            <a:ext cx="97895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Nadzór nad przepisami tworzonymi przez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podmioty doktoryzujące oraz podmioty habilitujące</a:t>
            </a:r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482EA6F-981D-86E3-C4FA-A7EE7A28D98F}"/>
              </a:ext>
            </a:extLst>
          </p:cNvPr>
          <p:cNvSpPr txBox="1"/>
          <p:nvPr/>
        </p:nvSpPr>
        <p:spPr>
          <a:xfrm>
            <a:off x="143774" y="3664789"/>
            <a:ext cx="119044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 tym kontekście kryterium nadzoru, które stosowane musi być przez RDN nad podmiotami doktoryzującymi oraz podmiotami habilitującymi w obszarze stanowienia przez te podmioty uchwał, o których mowa w art. 192 ust. 2 i 3 oraz art. 221 ust. 14 </a:t>
            </a:r>
            <a:r>
              <a:rPr lang="pl-PL" dirty="0" err="1"/>
              <a:t>p.s.w.n</a:t>
            </a:r>
            <a:r>
              <a:rPr lang="pl-PL" dirty="0"/>
              <a:t>., będzie odnosiło się do oceny zgodności tych aktów z normami wynikającymi przede wszystkim z przepisów ustawy – Prawo o szkolnictwie wyższym i nauce oraz odpowiednio stosowanych przepisów Kodeksu postępowania administracyjnego, przy czym nie tylko – obejmuje ono bowiem także inne akty prawa powszechnie obowiązującego, które w jakimkolwiek aspekcie będą normowały zagadnienia dotyczące systemu awansów naukowych.</a:t>
            </a:r>
          </a:p>
          <a:p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7258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BF9C1-5528-BCED-DAB5-A2924138C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C38D3496-6517-5D8C-8348-4552FC9F6D34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DE9DE53A-5E4A-1701-B3D7-959A3CEC0089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8F7EE6B-9ED9-6085-BBA6-FD9A0260FF59}"/>
              </a:ext>
            </a:extLst>
          </p:cNvPr>
          <p:cNvSpPr txBox="1"/>
          <p:nvPr/>
        </p:nvSpPr>
        <p:spPr>
          <a:xfrm>
            <a:off x="1175349" y="1934102"/>
            <a:ext cx="97895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Nadzór nad przepisami tworzonymi przez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podmioty doktoryzujące oraz podmioty habilitujące</a:t>
            </a:r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56FE2DA-C52C-7EA2-33CC-4815DE95138B}"/>
              </a:ext>
            </a:extLst>
          </p:cNvPr>
          <p:cNvSpPr txBox="1"/>
          <p:nvPr/>
        </p:nvSpPr>
        <p:spPr>
          <a:xfrm>
            <a:off x="143774" y="3664789"/>
            <a:ext cx="119044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Zadania nadzorcze, które wykonywane są przez RDN względem przepisów stanowionych przez podmioty doktoryzujące oraz podmioty habilitujące, mają m. in. to doniosłe znaczenie, iż pośrednio powinny chronić osoby ubiegające się o awanse naukowe przed regulowaniem zagadnień dotyczących tych osób w sposób niezgodny z prawem. </a:t>
            </a:r>
            <a:r>
              <a:rPr lang="pl-PL" b="1" dirty="0"/>
              <a:t>W tym kontekście powstaje jednak zasadnicza wątpliwość o efektywność takiego działania. Wynika to z przyjęcia przez Naczelny Sąd Administracyjny poglądu, zgodnie z którym akty nadzoru RDN w sprawie uchwał, o których mowa w art. 192 ust. 2 i 3 oraz art. 221 ust. 14 </a:t>
            </a:r>
            <a:r>
              <a:rPr lang="pl-PL" b="1" dirty="0" err="1"/>
              <a:t>p.s.w.n</a:t>
            </a:r>
            <a:r>
              <a:rPr lang="pl-PL" b="1" dirty="0"/>
              <a:t>. podlegają kontroli sądowej. W konsekwencji proces eliminowania przepisów mogących pozostawać w sprzeczności z prawem, a zarazem potencjalnie negatywnie wpływać na sytuację jednostki, może trwać wiele lat.</a:t>
            </a:r>
          </a:p>
          <a:p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265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41F7D-92CB-775C-2ADD-7E5910737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458A2F5D-DB5B-5C10-7CAC-A5C6CA796765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F30384A1-ACDC-011F-94B5-E5CBA5DFC039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C44A3A2-79D2-A81C-F96F-97131F922A5A}"/>
              </a:ext>
            </a:extLst>
          </p:cNvPr>
          <p:cNvSpPr txBox="1"/>
          <p:nvPr/>
        </p:nvSpPr>
        <p:spPr>
          <a:xfrm>
            <a:off x="143774" y="1934102"/>
            <a:ext cx="119044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Najczęstsze nieprawidłowości w przepisach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stanowionych przez podmioty doktoryzujące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oraz podmioty habilitujące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D9EE357-05F4-0BE8-6712-4C80C93F29CF}"/>
              </a:ext>
            </a:extLst>
          </p:cNvPr>
          <p:cNvSpPr txBox="1"/>
          <p:nvPr/>
        </p:nvSpPr>
        <p:spPr>
          <a:xfrm>
            <a:off x="143774" y="3664789"/>
            <a:ext cx="119044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Jednocześnie wspomniane zadania nadzorcze, które zostały nałożone na RDN, ale także wykonywanie kompetencji organu wyższego stopnia względem podmiotów doktoryzujących oraz podmiotów habilitujących dają możliwość ustawicznego badania uchwał, o których mowa w art. 192 ust. 2 i 3 oraz art. 221 ust. 14 </a:t>
            </a:r>
            <a:r>
              <a:rPr lang="pl-PL" sz="2000" dirty="0" err="1"/>
              <a:t>p.s.w.n</a:t>
            </a:r>
            <a:r>
              <a:rPr lang="pl-PL" sz="2000" dirty="0"/>
              <a:t>., a także – a być może przede wszystkim – wyciągnięcia wniosków dotyczących jakości przepisów stanowionych przez te podmioty. </a:t>
            </a:r>
          </a:p>
          <a:p>
            <a:endParaRPr lang="pl-PL" sz="2000" dirty="0"/>
          </a:p>
          <a:p>
            <a:r>
              <a:rPr lang="pl-PL" sz="2000" dirty="0"/>
              <a:t>W tym kontekście możliwe jest przedstawienie zaobserwowanych najczęściej występujących nieprawidłowości w tworzonym przez podmioty doktoryzujące oraz podmioty habilitujące prawie.</a:t>
            </a:r>
          </a:p>
          <a:p>
            <a:br>
              <a:rPr lang="pl-PL" sz="2000" dirty="0"/>
            </a:b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90970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29C29-5444-1EC9-C683-804DE8F93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F9E8912D-2E50-1742-F375-0DF6F557A612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AEE2675-D1A8-7410-1227-9E5FF347C3AE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D30D797-4DD3-30F5-70C6-7F5F222127D4}"/>
              </a:ext>
            </a:extLst>
          </p:cNvPr>
          <p:cNvSpPr txBox="1"/>
          <p:nvPr/>
        </p:nvSpPr>
        <p:spPr>
          <a:xfrm>
            <a:off x="117895" y="2175294"/>
            <a:ext cx="11904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Klasyfikacja najczęstszych nieprawidłowości w przepisach stanowionych</a:t>
            </a:r>
          </a:p>
          <a:p>
            <a:pPr algn="ctr"/>
            <a:r>
              <a:rPr lang="pl-PL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przez podmioty doktoryzujące oraz podmioty habilitujące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17BC1CB-E930-45EB-6871-85EEE9B61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6211677"/>
              </p:ext>
            </p:extLst>
          </p:nvPr>
        </p:nvGraphicFramePr>
        <p:xfrm>
          <a:off x="2032000" y="195036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165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DCE8E-2B51-50D6-5032-095E7BFF8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01792CF-3E3B-1779-1E98-A622061886D7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92978C1A-371D-1CB3-656C-7DC6085C2465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4DF4CB4-F580-6B4D-53DE-388652148ACD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Nadregulacje</a:t>
            </a:r>
            <a:endParaRPr lang="pl-PL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9AF8382-3F1C-2478-D4A6-B770062283BA}"/>
              </a:ext>
            </a:extLst>
          </p:cNvPr>
          <p:cNvSpPr txBox="1"/>
          <p:nvPr/>
        </p:nvSpPr>
        <p:spPr>
          <a:xfrm>
            <a:off x="287547" y="3335547"/>
            <a:ext cx="11734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Z </a:t>
            </a:r>
            <a:r>
              <a:rPr lang="pl-PL" sz="2000" dirty="0" err="1"/>
              <a:t>nadregulacją</a:t>
            </a:r>
            <a:r>
              <a:rPr lang="pl-PL" sz="2000" dirty="0"/>
              <a:t> w przepisach dotyczących postępowań awansowych mamy do czynienia w sytuacji, w której podmiot doktoryzujący oraz podmiot habilitujący wprowadzają przepisy wykraczające poza rzeczywistą potrzebę normatywną. </a:t>
            </a:r>
          </a:p>
          <a:p>
            <a:endParaRPr lang="pl-PL" sz="2000" dirty="0"/>
          </a:p>
          <a:p>
            <a:r>
              <a:rPr lang="pl-PL" sz="2000" dirty="0"/>
              <a:t>Zjawisko to dotyczy przede wszystkim przypadków, gdy w przepisach wewnętrznych tych podmiotów powiela się zagadnienia i instytucje prawne, które uregulowane zostały w przepisach prawa powszechnie obowiązującego, np. przesłanki warunkujące nadanie danego stopnia, tryb i zasady wglądu do akt sprawy, tryb składania podań, czy też przesłanki warunkujące możliwość pełnienia danej funkcji w postępowaniach awansowych. </a:t>
            </a:r>
          </a:p>
        </p:txBody>
      </p:sp>
    </p:spTree>
    <p:extLst>
      <p:ext uri="{BB962C8B-B14F-4D97-AF65-F5344CB8AC3E}">
        <p14:creationId xmlns:p14="http://schemas.microsoft.com/office/powerpoint/2010/main" val="623440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B735F-1737-1BC5-6BD9-668120B51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4D95560E-813A-FD5B-37CB-492C778D1DF8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95C0565E-520D-2BAA-1387-F8CD91FA99F4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563AE6D-1ECD-EE10-621E-910F918CF4DA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Nadregulacje</a:t>
            </a:r>
            <a:endParaRPr lang="pl-PL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4875E32-C311-4407-6A2C-DD0CF5A16AB4}"/>
              </a:ext>
            </a:extLst>
          </p:cNvPr>
          <p:cNvSpPr txBox="1"/>
          <p:nvPr/>
        </p:nvSpPr>
        <p:spPr>
          <a:xfrm>
            <a:off x="287547" y="3053751"/>
            <a:ext cx="1173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Nadregulacje</a:t>
            </a:r>
            <a:r>
              <a:rPr lang="pl-PL" dirty="0"/>
              <a:t> mogą prowadzić do następujących niepożądanych zjawisk: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Wybiórcze powielanie przepisów prawa powszechnie obowiązującego, co może prowadzić do niewłaściwego odczytywania przez adresatów tych przepisów pełnych norm regulujących dane instytucje prawne.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 Błędne powielanie przepisów prawa powszechnie obowiązującego, co może skutkować uznaniem takich regulacji za niezgodne z prawem.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Zbytnie skomplikowanie określonych zagadnień procesowych i ich kazuistyczne ujęcie, czego konsekwencją mogą być problemy praktyczne w stosowaniu przepisów. </a:t>
            </a:r>
          </a:p>
        </p:txBody>
      </p:sp>
    </p:spTree>
    <p:extLst>
      <p:ext uri="{BB962C8B-B14F-4D97-AF65-F5344CB8AC3E}">
        <p14:creationId xmlns:p14="http://schemas.microsoft.com/office/powerpoint/2010/main" val="1340898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7DAB3-7806-75F6-1A8C-473B8F01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AB082A30-574A-EC43-1F48-135C6E3A5590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460D9AE-34E9-D622-3169-B6266527AC05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551EAE4-872D-5629-19D6-BCAE8ECBFE64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Deficyt regulacji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15EA1B-2EBB-81F5-6FF1-627FD40FCE26}"/>
              </a:ext>
            </a:extLst>
          </p:cNvPr>
          <p:cNvSpPr txBox="1"/>
          <p:nvPr/>
        </p:nvSpPr>
        <p:spPr>
          <a:xfrm>
            <a:off x="287547" y="3053751"/>
            <a:ext cx="1173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 kolei z deficytem regulacji mamy do czynienia z sytuacją zgoła odmienną, tzn. taką, w której dana materia została uregulowana w sposób niewystarczający, niepełny albo nazbyt ogólny, przez co przepisy nie zapewniają jasnych, kompletnych i skutecznych podstaw działania. </a:t>
            </a:r>
          </a:p>
          <a:p>
            <a:endParaRPr lang="pl-PL" dirty="0"/>
          </a:p>
          <a:p>
            <a:r>
              <a:rPr lang="pl-PL" dirty="0"/>
              <a:t>Należy mieć na uwadze, że art. 192 ust. 2 </a:t>
            </a:r>
            <a:r>
              <a:rPr lang="pl-PL" dirty="0" err="1"/>
              <a:t>p.s.w.n</a:t>
            </a:r>
            <a:r>
              <a:rPr lang="pl-PL" dirty="0"/>
              <a:t>. zawiera jedynie podstawowy katalog zagadnień, które powinny być uregulowane w przepisach wewnętrznych podmiotu doktoryzującego, z kolei art. 221 ust. 14 </a:t>
            </a:r>
            <a:r>
              <a:rPr lang="pl-PL" dirty="0" err="1"/>
              <a:t>p.s.w.n</a:t>
            </a:r>
            <a:r>
              <a:rPr lang="pl-PL" dirty="0"/>
              <a:t>. w sposób ogólny traktuje o „szczegółowym trybie postępowania w sprawie nadania stopnia doktora habilitowanego”. Tym samym podmioty doktoryzujące oraz podmioty habilitujące winny uregulować w przepisach wewnętrznych wszystkie te zagadnienia, które są niezbędne dla podejmowania określonych czynności w postępowaniach awansowych, a które nie wynikają z przepisów prawa powszechnie obowiązującego. </a:t>
            </a:r>
          </a:p>
        </p:txBody>
      </p:sp>
    </p:spTree>
    <p:extLst>
      <p:ext uri="{BB962C8B-B14F-4D97-AF65-F5344CB8AC3E}">
        <p14:creationId xmlns:p14="http://schemas.microsoft.com/office/powerpoint/2010/main" val="852454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AF060-FB24-38A0-150F-9015BE924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2B4BF772-B29E-D225-0EC7-30FB16F54CEE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D55114F1-C9F1-6961-D65E-DFAE343F9D0D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99E97E5-72CD-14E4-2847-8ABC800DD8A4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Deficyt regulacji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7EFEC2C-08B0-ADC8-D7AE-2B2295D84DC6}"/>
              </a:ext>
            </a:extLst>
          </p:cNvPr>
          <p:cNvSpPr txBox="1"/>
          <p:nvPr/>
        </p:nvSpPr>
        <p:spPr>
          <a:xfrm>
            <a:off x="287547" y="3053751"/>
            <a:ext cx="1173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 deficytem regulacji w przepisach wewnętrznych dotyczących awansów naukowych mamy najczęściej do czynienia w sprawach: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Określenia wymaganego kworum dla ważności podejmowania określonych czynności przez gremia uczestniczące w postępowaniach awansowych (np. komisja doktorska, komisja habilitacyjna).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Określenia trybu i zasad przeprowadzania obrony rozprawy doktorskiej oraz kolokwium habilitacyjnego.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Określenia trybu podejmowania danych uchwał,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r>
              <a:rPr lang="pl-PL" dirty="0"/>
              <a:t>- a także wielu innych zagadnień procesowych.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5700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0E49A-214C-759C-DB44-F08437A77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44F8A176-B294-0D16-E7A5-B0FBD6606736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3884DAFF-0C18-B1FE-9065-E3E96C8A5F33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E422BFE-2D67-AA47-DE2E-8590FB675267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Regulacje niezgodne z prawem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5952720-42B1-840D-4619-64A8CA0E022A}"/>
              </a:ext>
            </a:extLst>
          </p:cNvPr>
          <p:cNvSpPr txBox="1"/>
          <p:nvPr/>
        </p:nvSpPr>
        <p:spPr>
          <a:xfrm>
            <a:off x="287547" y="3053751"/>
            <a:ext cx="1173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Przez regulacje niezgodne z prawem, które są stanowione przez podmioty doktoryzujące oraz podmioty habilitujące, należy rozumieć takie przepisy, które pozostają w sprzeczności z prawem powszechnie obowiązującym. Będą to zatem niezgodności przede wszystkim z przepisami: 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ustawy z dnia 20 lipca 2018 r. Prawo o szkolnictwie wyższym i nauce;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ustawy z dnia 14 czerwca 1960 r. Kodeks postępowania administracyjnego;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ustawy z dnia 7 października 1999 r. o języku polskim.   </a:t>
            </a:r>
          </a:p>
          <a:p>
            <a:endParaRPr lang="pl-PL" dirty="0"/>
          </a:p>
          <a:p>
            <a:r>
              <a:rPr lang="pl-PL" b="1" dirty="0"/>
              <a:t>Podmioty doktoryzujące oraz podmioty habilitujące nie są uprawnione do odmiennego określenia tych elementów postępowań awansowych, które zostały już rozstrzygnięte przepisami rangi ustawy. </a:t>
            </a:r>
          </a:p>
        </p:txBody>
      </p:sp>
    </p:spTree>
    <p:extLst>
      <p:ext uri="{BB962C8B-B14F-4D97-AF65-F5344CB8AC3E}">
        <p14:creationId xmlns:p14="http://schemas.microsoft.com/office/powerpoint/2010/main" val="461066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A3120-511A-AC3E-A104-BCA3EDC7F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95B8AD76-C3ED-7C30-D7DB-CA05E3F065C3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A901ACE4-141C-0CF3-76F3-EA3B383BC603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734FA95-C018-6E32-B1D3-951FF96256BE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Regulacje niezgodne z prawem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4620E83-DB97-A516-8316-E472A3D81646}"/>
              </a:ext>
            </a:extLst>
          </p:cNvPr>
          <p:cNvSpPr txBox="1"/>
          <p:nvPr/>
        </p:nvSpPr>
        <p:spPr>
          <a:xfrm>
            <a:off x="287547" y="3053751"/>
            <a:ext cx="11734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 regulacjami niezgodnymi z prawem, zawartymi w przepisach wewnętrznych podmiotów doktoryzujących oraz podmiotów habilitujących, mamy najczęściej do czynienia w sprawach: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stanowienia dodatkowych kryteriów oceny wniosków albo dodatkowych wymagań dotyczących nadania stopnia doktora habilitowanego (w przypadku stopnia doktora jest to możliwe).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r>
              <a:rPr lang="pl-PL" dirty="0"/>
              <a:t>Upoważnienie zawarte w art. 192 ust. 2 i art. 221 ust. 14 </a:t>
            </a:r>
            <a:r>
              <a:rPr lang="pl-PL" dirty="0" err="1"/>
              <a:t>p.s.w.n</a:t>
            </a:r>
            <a:r>
              <a:rPr lang="pl-PL" dirty="0"/>
              <a:t>. dotyczy zagadnień procesowych, ukierunkowanych przede wszystkim na organy i gremia prowadzące postępowania awansowe. Upoważnienia te – z wyjątkiem wspomnianego postępowania doktorskiego – nie dotyczą zagadnień materialnoprawnych, które mogłyby stanowić podstawę wydania określonego rozstrzygnięcia w sprawie (pozytywnego, czy też negatywnego). W szczególności niedozwolone jest określanie minimalnych współczynników </a:t>
            </a:r>
            <a:r>
              <a:rPr lang="pl-PL" dirty="0" err="1"/>
              <a:t>naukometrycznych</a:t>
            </a:r>
            <a:r>
              <a:rPr lang="pl-PL" dirty="0"/>
              <a:t> warunkujących nadanie stopnia doktora habilitowanego, w tym kierowanie ich do recenzentów i komisji habilitacyjnej z obowiązkiem ich stosowania przy dokonywanej ocenie wniosku. </a:t>
            </a:r>
          </a:p>
          <a:p>
            <a:endParaRPr lang="pl-PL" b="1" dirty="0"/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14283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BB377-AEF7-0C8F-9FC1-B914536A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4B47E550-763A-3458-EF75-00C6E25ECA58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59645CB-AA8C-134B-4C6D-67892E37F258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D234587-4EBC-B312-75D4-F223EDC5B38C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Regulacje niezgodne z prawem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B128B46-7E95-2E25-6863-EE3156CC608D}"/>
              </a:ext>
            </a:extLst>
          </p:cNvPr>
          <p:cNvSpPr txBox="1"/>
          <p:nvPr/>
        </p:nvSpPr>
        <p:spPr>
          <a:xfrm>
            <a:off x="287547" y="3053751"/>
            <a:ext cx="1173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stanowienia odmiennych regulacji, niż wynikających z przepisów ustawy, dotyczących wszczęcia postępowania. </a:t>
            </a:r>
          </a:p>
          <a:p>
            <a:endParaRPr lang="pl-PL" dirty="0"/>
          </a:p>
          <a:p>
            <a:r>
              <a:rPr lang="pl-PL" dirty="0"/>
              <a:t>Z tego typu przypadkiem najczęściej mamy do czynienia w przypadku postępowania w sprawie nadania stopnia doktora. Wskazania wymaga, że instytucję wszczęcia tego postępowania reguluje kompleksowo art. 189 </a:t>
            </a:r>
            <a:r>
              <a:rPr lang="pl-PL" dirty="0" err="1"/>
              <a:t>p.s.w.n</a:t>
            </a:r>
            <a:r>
              <a:rPr lang="pl-PL" dirty="0"/>
              <a:t>. Przepisy tego artykułu regulują, jakie warunki muszą zostać spełnione, aby postępowanie to mogło zostać skutecznie wszczęte. Brak ich spełnienia w momencie składania wniosku przez osobę ubiegającą się o nadanie stopnia doktora, zgodnie z art. 189 ust. 2 </a:t>
            </a:r>
            <a:r>
              <a:rPr lang="pl-PL" dirty="0" err="1"/>
              <a:t>p.s.w.n</a:t>
            </a:r>
            <a:r>
              <a:rPr lang="pl-PL" dirty="0"/>
              <a:t>., skutkować musi odmową wszczęcia postępowania. W konsekwencji pojawiające się regulacje, związane z możliwością np. uzyskania efektów uczenia się dla kwalifikacji na poziomie 8 PRK już po złożeniu wniosku stanowią rażące naruszenie prawa, a prowadzenie takiego postępowania – pomimo obowiązku odmowy jego wszczęcia – może być uznane za bezprzedmiotowe. </a:t>
            </a:r>
          </a:p>
          <a:p>
            <a:endParaRPr lang="pl-PL" b="1" dirty="0"/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600379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D4548-0FAE-D4F6-D9C8-0ACD17BC9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167F2431-087D-1452-4805-0C9F5605F217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6767E594-0110-E085-7CF7-5A8049128FC0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3B4BE44B-B77A-8BA1-70D4-6195DD26B639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Regulacje niezgodne z prawem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2A427F1-F311-0FD0-40C3-526F39544612}"/>
              </a:ext>
            </a:extLst>
          </p:cNvPr>
          <p:cNvSpPr txBox="1"/>
          <p:nvPr/>
        </p:nvSpPr>
        <p:spPr>
          <a:xfrm>
            <a:off x="287547" y="3053751"/>
            <a:ext cx="11734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Ponadto w punkcie tym należy zwrócić uwagę, że datą wszczęcia postępowania w sprawie nadania stopnia doktora, jak i w sprawie nadania stopnia doktora – co wynika z art. 63 § 3 k.p.a. – jest dzień doręczenia prawidłowego podania odpowiednio do podmiotu doktoryzującego albo podmiotu habilitującego. Tym samym stanowienie przepisów związanych z podjęciem uchwały w sprawie wszczęcia postępowania, a w konsekwencji odmienne określenie daty wszczęcia postępowania, jest także niezgodne z prawem. </a:t>
            </a:r>
          </a:p>
          <a:p>
            <a:endParaRPr lang="pl-PL" b="1" dirty="0"/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93026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1AB0C-1F4D-4683-1E4C-65129B5E5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5035F4BD-D8D5-74FA-6718-ECD4745736CB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58C1F50-EC53-4FCA-3025-F1AA773018FF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3C572FD-5074-C22D-E94D-0F1DE1BB9BDC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Regulacje niezgodne z prawem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5B6005E-2808-4376-C386-B3104FB8904D}"/>
              </a:ext>
            </a:extLst>
          </p:cNvPr>
          <p:cNvSpPr txBox="1"/>
          <p:nvPr/>
        </p:nvSpPr>
        <p:spPr>
          <a:xfrm>
            <a:off x="287547" y="3053751"/>
            <a:ext cx="1173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stanowienie przepisów upoważniających nieuprawnione osoby do głosowania w sprawach awansów naukowych. </a:t>
            </a:r>
          </a:p>
          <a:p>
            <a:endParaRPr lang="pl-PL" dirty="0"/>
          </a:p>
          <a:p>
            <a:r>
              <a:rPr lang="pl-PL" dirty="0"/>
              <a:t> </a:t>
            </a:r>
          </a:p>
          <a:p>
            <a:r>
              <a:rPr lang="pl-PL" dirty="0"/>
              <a:t>Spostrzeżenie to dotyczy przede wszystkim tych regulacji, które przewidują możliwość głosowania promotora rozprawy doktorskiej, recenzentów, a także członków komisji habilitacyjnej nad uchwałami podejmowanymi przez właściwy organ podmiotu doktoryzującego, czy też podmiotu habilitującego. Należy mieć na uwadze, że osoby pełniące wskazane funkcje podlegają wyłączeniu od udziału w postępowaniach awansowych, jeżeli jednocześnie są członkami tych organów (art. 24 k.p.a.). Ponadto katalog osób uprawnionych do głosowania w sprawach awansów naukowych został określony w art. 31 ust. 4 </a:t>
            </a:r>
            <a:r>
              <a:rPr lang="pl-PL" dirty="0" err="1"/>
              <a:t>p.s.w.n</a:t>
            </a:r>
            <a:r>
              <a:rPr lang="pl-PL" dirty="0"/>
              <a:t>. Recenzenci zatem z definicji nie są osobami uprawnionymi do głosowania, gdyż nie są członkami senatu uczelni (względnie innego organu określonego w statucie uczelni), czy też rady naukowej instytutu. </a:t>
            </a:r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530778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C524A-60C2-83DE-15F5-8957411E1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0F3B34E-FB13-6FBB-8661-849BE49A25E4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2EF7AF7D-698B-13F2-FBBC-ECA10E74CC9F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ADA0593-5082-7586-9E8B-0446B2FEF801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Regulacje niezgodne z prawem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4E522DB-72E2-EA6D-53FB-A7D4FE8649C2}"/>
              </a:ext>
            </a:extLst>
          </p:cNvPr>
          <p:cNvSpPr txBox="1"/>
          <p:nvPr/>
        </p:nvSpPr>
        <p:spPr>
          <a:xfrm>
            <a:off x="287547" y="3053751"/>
            <a:ext cx="1173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stanowienie przepisów wyłączających prawo wglądu osób ubiegających się o awans naukowy do akta sprawy.</a:t>
            </a:r>
          </a:p>
          <a:p>
            <a:endParaRPr lang="pl-PL" dirty="0"/>
          </a:p>
          <a:p>
            <a:r>
              <a:rPr lang="pl-PL" dirty="0"/>
              <a:t> </a:t>
            </a:r>
          </a:p>
          <a:p>
            <a:r>
              <a:rPr lang="pl-PL" dirty="0"/>
              <a:t>Kolejnym przypadkiem, nierzadko pojawiającym się w przepisach wewnętrznych podmiotów doktoryzujących oraz podmiotów habilitujących, jest uchwalanie przepisów ograniczających możliwość wglądu osób ubiegających się o nadanie stopnia doktora, jak i stopnia doktora habilitowanego do całości akt sprawy, w każdym momencie postępowania. Należy pamiętać, że instytucja ta regulowana jest przez art. 73 k.p.a. Przepisy tego artykułu nie przewidują żadnych ograniczeń co do możliwości zapoznania się strony postępowania z aktami sprawy, w tym wyłączania jawności niektórych z dokumentów, np. części protokołów posiedzeń, w których strona postępowania nie uczestniczyła. Ponadto odmowa udostępnienia akt sprawy musi nastąpić w drodze postanowienia, na które służy prawo złożenia zażalenia do RDN.  </a:t>
            </a:r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941014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B7DC1-A6A1-071B-E28B-6F140125A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E67DB405-08B6-76AA-2D85-2E91BE5FE5EB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306BE105-6F37-FFB9-2DC6-C42AB70AC032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DC21E4F-029E-9969-BA0D-D1927D3924D0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Regulacje niezgodne z prawem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5F317DF-2082-75F5-6C06-21091381C434}"/>
              </a:ext>
            </a:extLst>
          </p:cNvPr>
          <p:cNvSpPr txBox="1"/>
          <p:nvPr/>
        </p:nvSpPr>
        <p:spPr>
          <a:xfrm>
            <a:off x="287547" y="3053751"/>
            <a:ext cx="1173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stanowienie przepisów zmieniających niezbędne elementy wydawanych decyzji administracyjnych oraz postanowień.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endParaRPr lang="pl-PL" dirty="0"/>
          </a:p>
          <a:p>
            <a:r>
              <a:rPr lang="pl-PL" dirty="0"/>
              <a:t>Co do zasady – z zastrzeżeniem art. 178 ust. 2 </a:t>
            </a:r>
            <a:r>
              <a:rPr lang="pl-PL" dirty="0" err="1"/>
              <a:t>p.s.w.n</a:t>
            </a:r>
            <a:r>
              <a:rPr lang="pl-PL" dirty="0"/>
              <a:t>., który dotyczy wyłącznie decyzji o nadaniu albo o odmowie nadania danego stopnia – elementy konstytutywne wydawanych w postępowaniach awansowych decyzji administracyjnych oraz postanowień, w szczególności tych, na które służy zażalenie, regulują przepisy k.p.a. W konsekwencji zaobserwowane przypadki, dotyczące wprowadzania odmiennych regulacji w tej materii, np. co do osób uprawnionych do podpisywania tych decyzji i postanowień, pozostają sprzeczne z prawem. </a:t>
            </a:r>
          </a:p>
          <a:p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751882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9D093-5AA4-C609-D406-F0FA69607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C722EF3-3F0E-F0C6-5E4F-16D2D077C04A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7DD456F0-E3D3-5A0A-7719-E4F5F2B23AE9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D905BB8-F963-8EDD-49C7-902A9238C91B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Wnioski końcowe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856C098-23B9-48FA-B369-FD6A431B2153}"/>
              </a:ext>
            </a:extLst>
          </p:cNvPr>
          <p:cNvSpPr txBox="1"/>
          <p:nvPr/>
        </p:nvSpPr>
        <p:spPr>
          <a:xfrm>
            <a:off x="287547" y="3053751"/>
            <a:ext cx="1173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Przedstawione spostrzeżenia dotyczące najczęstszych nieprawidłowości w przepisach stanowionych przez podmioty doktoryzujące oraz podmioty habilitujące nie wyczerpują oczywiście tego zagadnienia. Obrazują one jednak pewną problematykę, z którą Rada Doskonałości Naukowej spotyka się na co dzień w swojej praktyce. </a:t>
            </a:r>
          </a:p>
          <a:p>
            <a:endParaRPr lang="pl-PL" dirty="0"/>
          </a:p>
          <a:p>
            <a:r>
              <a:rPr lang="pl-PL" b="1" dirty="0"/>
              <a:t>Na gruncie poruszonych zagadnień możliwe jest sformułowanie następujących wniosków: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zjawisko decentralizacji kompetencji prawodawcy do stanowienia przepisów dotyczących awansów naukowych wzbudza wątpliwości nie tylko z punktu widzenia konstytucyjnego, ale przede wszystkim z punktu widzenia stabilności prawa;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podmioty doktoryzujące oraz podmioty habilitujące, nie dysponując profesjonalnym aparatem legislacyjnym, właściwym dla administracji rządowej, są nadmiernie obciążane obowiązkiem stanowienia prawa;</a:t>
            </a:r>
          </a:p>
        </p:txBody>
      </p:sp>
    </p:spTree>
    <p:extLst>
      <p:ext uri="{BB962C8B-B14F-4D97-AF65-F5344CB8AC3E}">
        <p14:creationId xmlns:p14="http://schemas.microsoft.com/office/powerpoint/2010/main" val="843526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5C85B-5807-2C1B-D450-B1772D3F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3F410AE4-DDB4-F796-139B-08F5C8A64BC7}"/>
              </a:ext>
            </a:extLst>
          </p:cNvPr>
          <p:cNvSpPr txBox="1"/>
          <p:nvPr/>
        </p:nvSpPr>
        <p:spPr>
          <a:xfrm>
            <a:off x="-74762" y="-40257"/>
            <a:ext cx="1231277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Problematyka decentralizacji kompetencji prawodawczych </a:t>
            </a: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 sprawach awansów naukowych 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212D7FA8-3609-2545-2F4E-AE864B3FF6B2}"/>
              </a:ext>
            </a:extLst>
          </p:cNvPr>
          <p:cNvSpPr/>
          <p:nvPr/>
        </p:nvSpPr>
        <p:spPr>
          <a:xfrm>
            <a:off x="-74762" y="1683218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C7C2B1E-7689-2609-0E1F-E9323A46F2D2}"/>
              </a:ext>
            </a:extLst>
          </p:cNvPr>
          <p:cNvSpPr txBox="1"/>
          <p:nvPr/>
        </p:nvSpPr>
        <p:spPr>
          <a:xfrm>
            <a:off x="117895" y="2175294"/>
            <a:ext cx="1190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Wnioski końcowe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514230C-5F13-32C4-1626-72C571EB99F1}"/>
              </a:ext>
            </a:extLst>
          </p:cNvPr>
          <p:cNvSpPr txBox="1"/>
          <p:nvPr/>
        </p:nvSpPr>
        <p:spPr>
          <a:xfrm>
            <a:off x="201283" y="2915728"/>
            <a:ext cx="118210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decentralizacja kompetencji prawodawczych na podmioty doktoryzujące oraz podmioty habilitujące skutkuje pominięciem procesu legislacyjnego, właściwego dla stanowienia prawa, czego konsekwencją jest możliwość dynamicznej i częstej zmiany regulacji dotyczących awansów naukowych;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znaczna liczba aktów regulujących te same postępowania skutkuje praktycznymi problemami z ich właściwym rozpoznaniem, w szczególności przez recenzentów, jak i członków komisji habilitacyjnych;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odmienne regulacje, które obowiązują w poszczególnych podmiotach doktoryzujących i podmiotach habilitujących, mogą powodować daleko idące wątpliwości odnośnie do procedowania spraw, w których nastąpiła zmiana organu prowadzącego (np. w wyniku pozytywnego rozpatrzenia odwołania, utraty uprawnień, czy też odmowy zgody na przeprowadzenie postępowania przez dany podmiot habilitujący), w szczególności w odniesieniu do możliwości spełnienia dodatkowych warunków dopuszczenia do obrony rozprawy doktorskiej oraz wymogów nadania stopnia doktora. </a:t>
            </a:r>
          </a:p>
        </p:txBody>
      </p:sp>
    </p:spTree>
    <p:extLst>
      <p:ext uri="{BB962C8B-B14F-4D97-AF65-F5344CB8AC3E}">
        <p14:creationId xmlns:p14="http://schemas.microsoft.com/office/powerpoint/2010/main" val="1350394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70EDA-7607-156F-5F44-7DF913D5C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D1D2171-C0EC-7A24-0929-033A41483255}"/>
              </a:ext>
            </a:extLst>
          </p:cNvPr>
          <p:cNvSpPr txBox="1"/>
          <p:nvPr/>
        </p:nvSpPr>
        <p:spPr>
          <a:xfrm>
            <a:off x="-74762" y="-967"/>
            <a:ext cx="12266762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pl-PL" sz="3600" b="1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/>
            <a:r>
              <a:rPr lang="pl-PL" sz="3600" b="1" dirty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Dziękuję za uwagę! 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E095D25-957A-8922-9968-75F7071517F2}"/>
              </a:ext>
            </a:extLst>
          </p:cNvPr>
          <p:cNvSpPr txBox="1"/>
          <p:nvPr/>
        </p:nvSpPr>
        <p:spPr>
          <a:xfrm>
            <a:off x="2168106" y="6284494"/>
            <a:ext cx="7827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Dąbrowa Górnicza, 19 października 2026 r.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6D1DF0E3-CD7E-09A8-E228-F89DF4D9223B}"/>
              </a:ext>
            </a:extLst>
          </p:cNvPr>
          <p:cNvSpPr/>
          <p:nvPr/>
        </p:nvSpPr>
        <p:spPr>
          <a:xfrm>
            <a:off x="1941176" y="2710132"/>
            <a:ext cx="8309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prof. dr hab. Bronisław Sitek</a:t>
            </a:r>
            <a:endParaRPr lang="pl-PL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42698F57-BAD6-48FB-EA1E-B795035E74ED}"/>
              </a:ext>
            </a:extLst>
          </p:cNvPr>
          <p:cNvSpPr/>
          <p:nvPr/>
        </p:nvSpPr>
        <p:spPr>
          <a:xfrm>
            <a:off x="2658346" y="3870233"/>
            <a:ext cx="684655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Przewodniczący</a:t>
            </a:r>
          </a:p>
          <a:p>
            <a:pPr algn="ctr"/>
            <a:r>
              <a:rPr lang="pl-P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Rady Doskonałości Naukowej</a:t>
            </a:r>
            <a:endParaRPr lang="pl-P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FB277234-6255-EB91-B294-2849F5567FB7}"/>
              </a:ext>
            </a:extLst>
          </p:cNvPr>
          <p:cNvSpPr/>
          <p:nvPr/>
        </p:nvSpPr>
        <p:spPr>
          <a:xfrm>
            <a:off x="-97766" y="1199362"/>
            <a:ext cx="12289766" cy="1398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204571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3042</Words>
  <Application>Microsoft Office PowerPoint</Application>
  <PresentationFormat>Panoramiczny</PresentationFormat>
  <Paragraphs>232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Californian FB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Artur Woźniak</dc:creator>
  <cp:lastModifiedBy>Jerzy Deneka</cp:lastModifiedBy>
  <cp:revision>71</cp:revision>
  <dcterms:created xsi:type="dcterms:W3CDTF">2026-05-04T18:29:26Z</dcterms:created>
  <dcterms:modified xsi:type="dcterms:W3CDTF">2026-10-01T06:58:40Z</dcterms:modified>
</cp:coreProperties>
</file>