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9"/>
  </p:notesMasterIdLst>
  <p:sldIdLst>
    <p:sldId id="410" r:id="rId3"/>
    <p:sldId id="475" r:id="rId4"/>
    <p:sldId id="428" r:id="rId5"/>
    <p:sldId id="451" r:id="rId6"/>
    <p:sldId id="440" r:id="rId7"/>
    <p:sldId id="488" r:id="rId8"/>
    <p:sldId id="429" r:id="rId9"/>
    <p:sldId id="430" r:id="rId10"/>
    <p:sldId id="431" r:id="rId11"/>
    <p:sldId id="413" r:id="rId12"/>
    <p:sldId id="414" r:id="rId13"/>
    <p:sldId id="415" r:id="rId14"/>
    <p:sldId id="416" r:id="rId15"/>
    <p:sldId id="417" r:id="rId16"/>
    <p:sldId id="418" r:id="rId17"/>
    <p:sldId id="419" r:id="rId18"/>
    <p:sldId id="420" r:id="rId19"/>
    <p:sldId id="421" r:id="rId20"/>
    <p:sldId id="422" r:id="rId21"/>
    <p:sldId id="476" r:id="rId22"/>
    <p:sldId id="485" r:id="rId23"/>
    <p:sldId id="486" r:id="rId24"/>
    <p:sldId id="487" r:id="rId25"/>
    <p:sldId id="466" r:id="rId26"/>
    <p:sldId id="467" r:id="rId27"/>
    <p:sldId id="450" r:id="rId28"/>
  </p:sldIdLst>
  <p:sldSz cx="12192000" cy="6858000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7733433F-0932-4441-A86D-BBF3C8913537}">
          <p14:sldIdLst>
            <p14:sldId id="410"/>
            <p14:sldId id="475"/>
            <p14:sldId id="428"/>
            <p14:sldId id="451"/>
            <p14:sldId id="440"/>
            <p14:sldId id="488"/>
            <p14:sldId id="429"/>
            <p14:sldId id="430"/>
            <p14:sldId id="431"/>
            <p14:sldId id="413"/>
            <p14:sldId id="414"/>
            <p14:sldId id="415"/>
            <p14:sldId id="416"/>
            <p14:sldId id="417"/>
            <p14:sldId id="418"/>
            <p14:sldId id="419"/>
            <p14:sldId id="420"/>
            <p14:sldId id="421"/>
            <p14:sldId id="422"/>
            <p14:sldId id="476"/>
            <p14:sldId id="485"/>
            <p14:sldId id="486"/>
            <p14:sldId id="487"/>
            <p14:sldId id="466"/>
            <p14:sldId id="467"/>
            <p14:sldId id="45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13170EA-A90A-9733-056C-D490B1DEB5A4}" name="Artur Woźniak" initials="AW" userId="a45d8581e3718dc5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6600FF"/>
    <a:srgbClr val="A50021"/>
    <a:srgbClr val="B37333"/>
    <a:srgbClr val="CC00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>
      <p:cViewPr varScale="1">
        <p:scale>
          <a:sx n="150" d="100"/>
          <a:sy n="150" d="100"/>
        </p:scale>
        <p:origin x="654" y="1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8/10/relationships/authors" Target="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D218D7-2894-4BDE-88D2-A8AC64FFE1D6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8652D8-475F-4DE6-BB76-45472A11B27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4987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652D8-475F-4DE6-BB76-45472A11B27D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14215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B28EE-D196-28C4-8941-F07EA1227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B899AF60-5472-F09F-C76D-50CD002A9B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6682C2C5-0E79-7A06-F548-04AF7A033E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E36B457-DF22-4A46-131A-DED4F43098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652D8-475F-4DE6-BB76-45472A11B27D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2293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C9183F-AF39-3413-D649-06FFE41262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525D0BD-F6B2-E433-5F13-062443567A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984F071-2FAB-EA7A-BF8E-350506994C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A79E24-6CD9-4D2F-97C7-DE589685206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182167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A437BCF-2162-20A1-7AD2-A37AC6F95E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2E28A96-E3FD-22C7-413E-7C51588008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8799069-4B7D-675A-8217-817E9583A7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C1512-7ED0-4479-8015-BA75AA37721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92630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17E2E96-8D6F-5F0E-56F2-D20A90D6C4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A7A5BEC-AC1F-BC61-4507-AEC512F379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8BFD335-EEC0-15A4-3F89-DC1F4B7366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241932-23D7-46EE-ACFA-0B951DF5796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22387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48E0C5-4E5B-7326-55CA-391840D816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AA7608-2076-80E8-3449-5CC9826DDE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700B8E-CDBF-FA6F-401E-CD0E7FAF89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0BB967-A1A3-43B9-800C-4B31787E116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45925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F0CE9EE-3833-ECD9-764D-8B3FF5381F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1FF9948-7C7F-EE91-687A-0C7C7EC022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3ACB93F-B5C4-7B11-778A-28AA2A31F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C7334-4DF1-4253-858B-56F35DEA579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27911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A39210A-7B0C-E2FD-1FE2-E8D3A32740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A714958-DEC3-CF34-9517-DC8120D4E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7C8DBD8-00CE-EF20-7CC3-20BE37CEC4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60416-88B1-4B1D-A37E-E00073CE189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124188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ACEAA3D-D500-58BD-13B3-AB36FA4255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9FCA1B5-4A7C-A110-1A47-6AF382A349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098465A-9F3B-56AE-A0B6-C6AD416E8C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F177F-3085-4025-8F7A-1AA050426C1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852863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AFB311-EACD-4822-47C0-EC391607F2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E7EB9E-5E8E-5BF3-B46E-D2BDA0E9C8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1BF76D-01FB-1706-A464-03F90F67E6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472270-F02C-4F83-8392-379C4999A95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85097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1911B6-194C-1B05-39BA-A1C3565169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0CC158-02AC-E1D8-AB49-FC55FB2890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D53570-88C5-4924-406A-25581EEB50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D957C6-5DAB-409B-8949-F60F0657E7F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952316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04673F7-29B0-8E2A-FC9D-A2F90E454E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DE1F6F8-234F-AF76-B0F9-EDD455D65E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5CF7B69-A04C-5297-B59E-BCF1C34862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06329-E34A-41C4-905E-C150F47CF91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907072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2D0A79-EC1A-9EDF-1F57-7FFF02285C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4ADE75-1D1D-4057-3FE7-ECC703DD0E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838B6EE-4A97-C607-7EF5-FA6FED7475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052969-2E98-44AB-9D75-CBD44E18AA3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97345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A437BCF-2162-20A1-7AD2-A37AC6F95E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2E28A96-E3FD-22C7-413E-7C51588008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8799069-4B7D-675A-8217-817E9583A7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C1512-7ED0-4479-8015-BA75AA37721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92630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ACEAA3D-D500-58BD-13B3-AB36FA4255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9FCA1B5-4A7C-A110-1A47-6AF382A349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098465A-9F3B-56AE-A0B6-C6AD416E8C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F177F-3085-4025-8F7A-1AA050426C1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852863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01539A2-C02E-CC43-3D9E-31CE409B24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 wzorca tytułu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2D9AA9E-86EB-FE9E-77FA-A478E2048C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C606381-EAD3-3E79-AA55-B071FE36615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7D13B38-4BB7-A892-1780-944DC7777F3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935E02E-8881-0B43-6D5B-E5D67C9448E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36FA83FA-C5D2-4E70-8342-F4BD681219B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01539A2-C02E-CC43-3D9E-31CE409B24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 wzorca tytułu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2D9AA9E-86EB-FE9E-77FA-A478E2048C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C606381-EAD3-3E79-AA55-B071FE36615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7D13B38-4BB7-A892-1780-944DC7777F3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935E02E-8881-0B43-6D5B-E5D67C9448E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36FA83FA-C5D2-4E70-8342-F4BD681219B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68D2215D-3EBA-9BCC-072E-BC6F6A8A6001}"/>
              </a:ext>
            </a:extLst>
          </p:cNvPr>
          <p:cNvSpPr txBox="1">
            <a:spLocks noChangeArrowheads="1"/>
          </p:cNvSpPr>
          <p:nvPr/>
        </p:nvSpPr>
        <p:spPr>
          <a:xfrm>
            <a:off x="1487488" y="5159722"/>
            <a:ext cx="8916988" cy="15797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hangingPunct="1">
              <a:buNone/>
            </a:pPr>
            <a:r>
              <a:rPr lang="pl-PL" altLang="pl-PL" sz="2400" kern="0" dirty="0">
                <a:solidFill>
                  <a:srgbClr val="6600FF"/>
                </a:solidFill>
              </a:rPr>
              <a:t>prof. dr hab. Grzegorz Węgrzyn</a:t>
            </a:r>
          </a:p>
          <a:p>
            <a:pPr marL="0" indent="0" algn="ctr" eaLnBrk="1" hangingPunct="1">
              <a:buNone/>
            </a:pPr>
            <a:r>
              <a:rPr lang="pl-PL" altLang="pl-PL" sz="2000" kern="0" dirty="0">
                <a:solidFill>
                  <a:srgbClr val="6600FF"/>
                </a:solidFill>
              </a:rPr>
              <a:t>Zastępca Przewodniczącego Rady Doskonałości Naukowej</a:t>
            </a:r>
          </a:p>
          <a:p>
            <a:pPr marL="0" indent="0" algn="ctr" eaLnBrk="1" hangingPunct="1">
              <a:buNone/>
            </a:pPr>
            <a:endParaRPr lang="pl-PL" altLang="pl-PL" sz="2000" kern="0" dirty="0">
              <a:solidFill>
                <a:srgbClr val="6600FF"/>
              </a:solidFill>
            </a:endParaRPr>
          </a:p>
          <a:p>
            <a:pPr marL="0" indent="0" algn="ctr" eaLnBrk="1" hangingPunct="1">
              <a:buNone/>
            </a:pPr>
            <a:r>
              <a:rPr lang="pl-PL" altLang="pl-PL" sz="1800" kern="0" dirty="0">
                <a:solidFill>
                  <a:srgbClr val="0070C0"/>
                </a:solidFill>
              </a:rPr>
              <a:t>     Dąbrowa Górnicza, 19 października 2026 r.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2C79DAF-C03A-C3B3-C347-23184D6ED1F7}"/>
              </a:ext>
            </a:extLst>
          </p:cNvPr>
          <p:cNvSpPr txBox="1">
            <a:spLocks noChangeArrowheads="1"/>
          </p:cNvSpPr>
          <p:nvPr/>
        </p:nvSpPr>
        <p:spPr>
          <a:xfrm>
            <a:off x="1838264" y="70333"/>
            <a:ext cx="8515472" cy="230832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pl-PL" sz="4800" b="1" kern="0" dirty="0">
                <a:solidFill>
                  <a:srgbClr val="000000"/>
                </a:solidFill>
                <a:latin typeface="Calibri" panose="020F0502020204030204" pitchFamily="34" charset="0"/>
              </a:rPr>
              <a:t>Kryteria i procedury </a:t>
            </a:r>
          </a:p>
          <a:p>
            <a:r>
              <a:rPr lang="pl-PL" sz="4800" b="1" kern="0" dirty="0">
                <a:solidFill>
                  <a:srgbClr val="000000"/>
                </a:solidFill>
                <a:latin typeface="Calibri" panose="020F0502020204030204" pitchFamily="34" charset="0"/>
              </a:rPr>
              <a:t>w postępowaniach o nadawanie</a:t>
            </a:r>
          </a:p>
          <a:p>
            <a:r>
              <a:rPr lang="pl-PL" sz="4800" b="1" kern="0" dirty="0">
                <a:solidFill>
                  <a:srgbClr val="000000"/>
                </a:solidFill>
                <a:latin typeface="Calibri" panose="020F0502020204030204" pitchFamily="34" charset="0"/>
              </a:rPr>
              <a:t>stopnia doktora habilitowanego</a:t>
            </a:r>
          </a:p>
        </p:txBody>
      </p:sp>
      <p:pic>
        <p:nvPicPr>
          <p:cNvPr id="26" name="Obraz 25">
            <a:extLst>
              <a:ext uri="{FF2B5EF4-FFF2-40B4-BE49-F238E27FC236}">
                <a16:creationId xmlns:a16="http://schemas.microsoft.com/office/drawing/2014/main" id="{A5311D75-218F-EAF1-C0E5-7DF391C0A5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1744" y="3503538"/>
            <a:ext cx="1170533" cy="1365622"/>
          </a:xfrm>
          <a:prstGeom prst="rect">
            <a:avLst/>
          </a:prstGeom>
        </p:spPr>
      </p:pic>
      <p:sp>
        <p:nvSpPr>
          <p:cNvPr id="27" name="pole tekstowe 26">
            <a:extLst>
              <a:ext uri="{FF2B5EF4-FFF2-40B4-BE49-F238E27FC236}">
                <a16:creationId xmlns:a16="http://schemas.microsoft.com/office/drawing/2014/main" id="{875A380B-D29C-5494-E88D-D53B2EA44ED4}"/>
              </a:ext>
            </a:extLst>
          </p:cNvPr>
          <p:cNvSpPr txBox="1"/>
          <p:nvPr/>
        </p:nvSpPr>
        <p:spPr>
          <a:xfrm>
            <a:off x="5055922" y="3724013"/>
            <a:ext cx="32848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800" dirty="0">
                <a:solidFill>
                  <a:srgbClr val="0070C0"/>
                </a:solidFill>
                <a:latin typeface="+mn-lt"/>
                <a:cs typeface="Aharoni" panose="02010803020104030203" pitchFamily="2" charset="-79"/>
              </a:rPr>
              <a:t>Rada Doskonałości</a:t>
            </a:r>
          </a:p>
          <a:p>
            <a:pPr algn="ctr"/>
            <a:r>
              <a:rPr lang="pl-PL" sz="2800" dirty="0">
                <a:solidFill>
                  <a:srgbClr val="0070C0"/>
                </a:solidFill>
                <a:latin typeface="+mn-lt"/>
                <a:cs typeface="Aharoni" panose="02010803020104030203" pitchFamily="2" charset="-79"/>
              </a:rPr>
              <a:t>Naukowej</a:t>
            </a:r>
          </a:p>
        </p:txBody>
      </p:sp>
    </p:spTree>
    <p:extLst>
      <p:ext uri="{BB962C8B-B14F-4D97-AF65-F5344CB8AC3E}">
        <p14:creationId xmlns:p14="http://schemas.microsoft.com/office/powerpoint/2010/main" val="3308671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6167F8-9598-F125-2C32-D8DF3E63E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77484"/>
            <a:ext cx="8229600" cy="6563884"/>
          </a:xfrm>
        </p:spPr>
        <p:txBody>
          <a:bodyPr/>
          <a:lstStyle/>
          <a:p>
            <a:pPr algn="l"/>
            <a:r>
              <a:rPr lang="pl-PL" sz="3200" b="1" dirty="0">
                <a:solidFill>
                  <a:srgbClr val="FF0000"/>
                </a:solidFill>
              </a:rPr>
              <a:t>WAŻNE!</a:t>
            </a:r>
            <a:br>
              <a:rPr lang="pl-PL" sz="3200" b="1" dirty="0">
                <a:solidFill>
                  <a:srgbClr val="FF0000"/>
                </a:solidFill>
              </a:rPr>
            </a:br>
            <a:br>
              <a:rPr lang="pl-PL" sz="3200" dirty="0"/>
            </a:br>
            <a:r>
              <a:rPr lang="pl-PL" sz="3200" dirty="0"/>
              <a:t>- W postępowaniach habilitacyjnych podmioty habilitujące powinny stosować takie same zasady oceny merytorycznej wniosków, jakie stosowane są przez RDN   w rozpatrywaniu wniosków o tytuł profesora.</a:t>
            </a:r>
            <a:br>
              <a:rPr lang="pl-PL" sz="3200" dirty="0"/>
            </a:br>
            <a:br>
              <a:rPr lang="pl-PL" sz="3200" dirty="0"/>
            </a:br>
            <a:r>
              <a:rPr lang="pl-PL" sz="3200" dirty="0"/>
              <a:t>- Wewnętrzne regulaminy podmiotów habilitujących </a:t>
            </a:r>
            <a:r>
              <a:rPr lang="pl-PL" sz="3200" b="1" u="sng" dirty="0">
                <a:solidFill>
                  <a:srgbClr val="C00000"/>
                </a:solidFill>
              </a:rPr>
              <a:t>NIE</a:t>
            </a:r>
            <a:r>
              <a:rPr lang="pl-PL" sz="3200" dirty="0"/>
              <a:t> powinny zawierać limitów ilościowych, w szczególności określających minimalne wysokości wskaźników </a:t>
            </a:r>
            <a:r>
              <a:rPr lang="pl-PL" sz="3200" dirty="0" err="1"/>
              <a:t>bibliometrycznych</a:t>
            </a:r>
            <a:r>
              <a:rPr lang="pl-PL" sz="3200" dirty="0"/>
              <a:t>, punktowych, itd.</a:t>
            </a:r>
          </a:p>
        </p:txBody>
      </p:sp>
    </p:spTree>
    <p:extLst>
      <p:ext uri="{BB962C8B-B14F-4D97-AF65-F5344CB8AC3E}">
        <p14:creationId xmlns:p14="http://schemas.microsoft.com/office/powerpoint/2010/main" val="3004978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>
            <a:extLst>
              <a:ext uri="{FF2B5EF4-FFF2-40B4-BE49-F238E27FC236}">
                <a16:creationId xmlns:a16="http://schemas.microsoft.com/office/drawing/2014/main" id="{608F3166-0EED-8C1D-37B3-E091D7A34D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8025" y="507378"/>
            <a:ext cx="8235950" cy="6336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1905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ts val="400"/>
              </a:spcBef>
              <a:buClr>
                <a:srgbClr val="E17000"/>
              </a:buClr>
              <a:buSzPct val="100000"/>
            </a:pPr>
            <a:endParaRPr lang="pl-PL" altLang="pl-PL">
              <a:solidFill>
                <a:srgbClr val="0070C0"/>
              </a:solidFill>
            </a:endParaRP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AFEC71DD-A5BD-9AC4-EB36-D6E056F31EBD}"/>
              </a:ext>
            </a:extLst>
          </p:cNvPr>
          <p:cNvSpPr txBox="1">
            <a:spLocks/>
          </p:cNvSpPr>
          <p:nvPr/>
        </p:nvSpPr>
        <p:spPr>
          <a:xfrm>
            <a:off x="1949069" y="14068"/>
            <a:ext cx="8229600" cy="158613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pl-PL" altLang="pl-PL" b="1" u="sng" kern="0" dirty="0">
                <a:solidFill>
                  <a:schemeClr val="accent6">
                    <a:lumMod val="75000"/>
                  </a:schemeClr>
                </a:solidFill>
              </a:rPr>
              <a:t>Postępowanie w sprawie nadania stopnia dr. hab. </a:t>
            </a: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EE07A7AC-0591-D3B9-E7D8-D0E9954DC09B}"/>
              </a:ext>
            </a:extLst>
          </p:cNvPr>
          <p:cNvSpPr txBox="1">
            <a:spLocks/>
          </p:cNvSpPr>
          <p:nvPr/>
        </p:nvSpPr>
        <p:spPr>
          <a:xfrm>
            <a:off x="1981200" y="1600200"/>
            <a:ext cx="8229600" cy="49971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pl-PL" altLang="pl-PL" sz="2800" kern="0" dirty="0"/>
              <a:t>Wymagania w stosunku do habilitanta:</a:t>
            </a:r>
          </a:p>
          <a:p>
            <a:pPr marL="514350" indent="-514350" algn="just">
              <a:buFont typeface="Arial" panose="020B0604020202020204" pitchFamily="34" charset="0"/>
              <a:buAutoNum type="arabicParenR"/>
              <a:defRPr/>
            </a:pPr>
            <a:r>
              <a:rPr lang="pl-PL" altLang="pl-PL" sz="2800" kern="0" dirty="0"/>
              <a:t>Posiadanie osiągnieć </a:t>
            </a:r>
            <a:r>
              <a:rPr lang="pl-PL" altLang="pl-PL" sz="2800" kern="0" dirty="0">
                <a:solidFill>
                  <a:srgbClr val="FF0000"/>
                </a:solidFill>
              </a:rPr>
              <a:t>(więcej niż jednego osiągniecia!)</a:t>
            </a:r>
            <a:r>
              <a:rPr lang="pl-PL" altLang="pl-PL" sz="2800" kern="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altLang="pl-PL" sz="2800" kern="0" dirty="0"/>
              <a:t>stanowiących znaczny wkład autora w rozwój danej dyscypliny, w tym co najmniej jednej monografii lub cyklu powiązanych tematycznie artykułów….</a:t>
            </a:r>
          </a:p>
          <a:p>
            <a:pPr marL="514350" indent="-514350" algn="just">
              <a:buFont typeface="Arial" panose="020B0604020202020204" pitchFamily="34" charset="0"/>
              <a:buAutoNum type="arabicParenR"/>
              <a:defRPr/>
            </a:pPr>
            <a:r>
              <a:rPr lang="pl-PL" altLang="pl-PL" sz="2800" kern="0" dirty="0"/>
              <a:t>Wykazanie się istotną aktywnością naukową           w więcej niż jednej uczelni lub jednostce naukowej… </a:t>
            </a:r>
            <a:r>
              <a:rPr lang="pl-PL" altLang="pl-PL" sz="2800" kern="0" dirty="0">
                <a:solidFill>
                  <a:srgbClr val="FF0000"/>
                </a:solidFill>
              </a:rPr>
              <a:t>(warunku tego NIE spełnia współpraca, w której habilitant cały czas pracuje w tym samym miejscu).</a:t>
            </a:r>
            <a:endParaRPr lang="pl-PL" altLang="pl-PL" sz="2800" kern="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167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>
            <a:extLst>
              <a:ext uri="{FF2B5EF4-FFF2-40B4-BE49-F238E27FC236}">
                <a16:creationId xmlns:a16="http://schemas.microsoft.com/office/drawing/2014/main" id="{608F3166-0EED-8C1D-37B3-E091D7A34D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8025" y="507378"/>
            <a:ext cx="8235950" cy="6336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1905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ts val="400"/>
              </a:spcBef>
              <a:buClr>
                <a:srgbClr val="E17000"/>
              </a:buClr>
              <a:buSzPct val="100000"/>
            </a:pPr>
            <a:endParaRPr lang="pl-PL" altLang="pl-PL">
              <a:solidFill>
                <a:srgbClr val="0070C0"/>
              </a:solidFill>
            </a:endParaRP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AFEC71DD-A5BD-9AC4-EB36-D6E056F31EBD}"/>
              </a:ext>
            </a:extLst>
          </p:cNvPr>
          <p:cNvSpPr txBox="1">
            <a:spLocks/>
          </p:cNvSpPr>
          <p:nvPr/>
        </p:nvSpPr>
        <p:spPr>
          <a:xfrm>
            <a:off x="1949069" y="14068"/>
            <a:ext cx="8229600" cy="158613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pl-PL" altLang="pl-PL" b="1" u="sng" kern="0" dirty="0">
                <a:solidFill>
                  <a:schemeClr val="accent6">
                    <a:lumMod val="75000"/>
                  </a:schemeClr>
                </a:solidFill>
              </a:rPr>
              <a:t>Postępowanie w sprawie nadania stopnia dr. hab. </a:t>
            </a: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EE07A7AC-0591-D3B9-E7D8-D0E9954DC09B}"/>
              </a:ext>
            </a:extLst>
          </p:cNvPr>
          <p:cNvSpPr txBox="1">
            <a:spLocks/>
          </p:cNvSpPr>
          <p:nvPr/>
        </p:nvSpPr>
        <p:spPr>
          <a:xfrm>
            <a:off x="1127448" y="1600200"/>
            <a:ext cx="9793088" cy="49971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pl-PL" altLang="pl-PL" sz="2800" kern="0" dirty="0"/>
              <a:t>Osiągnięcia stanowiące znaczny wkład habilitanta                       w rozwój danej dyscypliny mogą, ale </a:t>
            </a:r>
            <a:r>
              <a:rPr lang="pl-PL" altLang="pl-PL" sz="2800" b="1" u="sng" kern="0" dirty="0">
                <a:solidFill>
                  <a:srgbClr val="FF0000"/>
                </a:solidFill>
              </a:rPr>
              <a:t>nie</a:t>
            </a:r>
            <a:r>
              <a:rPr lang="pl-PL" altLang="pl-PL" sz="2800" kern="0" dirty="0"/>
              <a:t> muszą powstać ani zostać opublikowane po uzyskaniu stopnia doktora.               W przeciwieństwie do wcześniej obowiązujących przepisów, aktualna ustawa </a:t>
            </a:r>
            <a:r>
              <a:rPr lang="pl-PL" altLang="pl-PL" sz="2800" kern="0" dirty="0">
                <a:solidFill>
                  <a:srgbClr val="FF0000"/>
                </a:solidFill>
              </a:rPr>
              <a:t>zniosła ramy czasowe </a:t>
            </a:r>
            <a:r>
              <a:rPr lang="pl-PL" altLang="pl-PL" sz="2800" kern="0" dirty="0"/>
              <a:t>odnośnie do terminu, w którym powstały osiągnięcia kandydatów do stopnia dr. hab., </a:t>
            </a:r>
            <a:r>
              <a:rPr lang="pl-PL" altLang="pl-PL" sz="2800" kern="0" dirty="0">
                <a:solidFill>
                  <a:srgbClr val="FF0000"/>
                </a:solidFill>
              </a:rPr>
              <a:t>niemniej powinny one być uznane za stanowiące znaczny wkład w rozwój określonej dyscypliny na dzień wszczęcia postępowania.</a:t>
            </a:r>
            <a:r>
              <a:rPr lang="pl-PL" altLang="pl-PL" sz="2800" kern="0" dirty="0"/>
              <a:t> Osiągnięcia te mogą być zatem udokumentowane również publikacjami wydanymi przed uzyskaniem stopnia doktora.</a:t>
            </a:r>
            <a:endParaRPr lang="pl-PL" altLang="pl-PL" sz="2800" kern="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628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>
            <a:extLst>
              <a:ext uri="{FF2B5EF4-FFF2-40B4-BE49-F238E27FC236}">
                <a16:creationId xmlns:a16="http://schemas.microsoft.com/office/drawing/2014/main" id="{608F3166-0EED-8C1D-37B3-E091D7A34D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3885" y="520448"/>
            <a:ext cx="8235950" cy="6336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1905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ts val="400"/>
              </a:spcBef>
              <a:buClr>
                <a:srgbClr val="E17000"/>
              </a:buClr>
              <a:buSzPct val="100000"/>
            </a:pPr>
            <a:endParaRPr lang="pl-PL" altLang="pl-PL">
              <a:solidFill>
                <a:srgbClr val="0070C0"/>
              </a:solidFill>
            </a:endParaRP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AFEC71DD-A5BD-9AC4-EB36-D6E056F31EBD}"/>
              </a:ext>
            </a:extLst>
          </p:cNvPr>
          <p:cNvSpPr txBox="1">
            <a:spLocks/>
          </p:cNvSpPr>
          <p:nvPr/>
        </p:nvSpPr>
        <p:spPr>
          <a:xfrm>
            <a:off x="1949069" y="14068"/>
            <a:ext cx="8229600" cy="158613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pl-PL" altLang="pl-PL" b="1" u="sng" kern="0" dirty="0">
                <a:solidFill>
                  <a:schemeClr val="accent6">
                    <a:lumMod val="75000"/>
                  </a:schemeClr>
                </a:solidFill>
              </a:rPr>
              <a:t>Postępowanie w sprawie nadania stopnia dr. hab. </a:t>
            </a: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EE07A7AC-0591-D3B9-E7D8-D0E9954DC09B}"/>
              </a:ext>
            </a:extLst>
          </p:cNvPr>
          <p:cNvSpPr txBox="1">
            <a:spLocks/>
          </p:cNvSpPr>
          <p:nvPr/>
        </p:nvSpPr>
        <p:spPr>
          <a:xfrm>
            <a:off x="1949068" y="1412776"/>
            <a:ext cx="8611427" cy="532859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pl-PL" altLang="pl-PL" sz="2800" kern="0" dirty="0"/>
              <a:t>Wskazany przez osobę ubiegającą się o nadanie stopnia doktora habilitowanego podmiot habilitujący może, w terminie 4 tygodni od dnia otrzymania wniosku, odmówić wyrażenia zgody na przeprowadzenie postępowania. </a:t>
            </a:r>
            <a:r>
              <a:rPr lang="pl-PL" altLang="pl-PL" sz="2800" kern="0" dirty="0">
                <a:solidFill>
                  <a:srgbClr val="FF0000"/>
                </a:solidFill>
              </a:rPr>
              <a:t>Termin ten jest terminem zawitym. Oznacza to, że po jego bezskutecznym upływie podmiot habilitujący nie może odmówić wyrażenia zgody na przeprowadzenie postępowania.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pl-PL" altLang="pl-PL" sz="2800" kern="0" dirty="0"/>
              <a:t>W przypadku skutecznej odmowy, RDN wyznacza inny podmiot, który jest zobowiązany przeprowadzić postępowanie.</a:t>
            </a:r>
          </a:p>
        </p:txBody>
      </p:sp>
    </p:spTree>
    <p:extLst>
      <p:ext uri="{BB962C8B-B14F-4D97-AF65-F5344CB8AC3E}">
        <p14:creationId xmlns:p14="http://schemas.microsoft.com/office/powerpoint/2010/main" val="2650583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65D0B-3718-501C-A067-16E57D1F1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>
            <a:extLst>
              <a:ext uri="{FF2B5EF4-FFF2-40B4-BE49-F238E27FC236}">
                <a16:creationId xmlns:a16="http://schemas.microsoft.com/office/drawing/2014/main" id="{E1EF6D32-EDEF-BCC7-35C6-78F0C3801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3885" y="520448"/>
            <a:ext cx="8235950" cy="6336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1905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ts val="400"/>
              </a:spcBef>
              <a:buClr>
                <a:srgbClr val="E17000"/>
              </a:buClr>
              <a:buSzPct val="100000"/>
            </a:pPr>
            <a:endParaRPr lang="pl-PL" altLang="pl-PL">
              <a:solidFill>
                <a:srgbClr val="0070C0"/>
              </a:solidFill>
            </a:endParaRP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9412DB54-DCBD-C3D2-A70E-F23F2D91328C}"/>
              </a:ext>
            </a:extLst>
          </p:cNvPr>
          <p:cNvSpPr txBox="1">
            <a:spLocks/>
          </p:cNvSpPr>
          <p:nvPr/>
        </p:nvSpPr>
        <p:spPr>
          <a:xfrm>
            <a:off x="1949069" y="14068"/>
            <a:ext cx="8229600" cy="158613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pl-PL" altLang="pl-PL" b="1" u="sng" kern="0" dirty="0">
                <a:solidFill>
                  <a:schemeClr val="accent6">
                    <a:lumMod val="75000"/>
                  </a:schemeClr>
                </a:solidFill>
              </a:rPr>
              <a:t>Postępowanie w sprawie nadania stopnia dr. hab. </a:t>
            </a: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29B9C99D-0880-2B24-2745-DF6F7430BDEA}"/>
              </a:ext>
            </a:extLst>
          </p:cNvPr>
          <p:cNvSpPr txBox="1">
            <a:spLocks/>
          </p:cNvSpPr>
          <p:nvPr/>
        </p:nvSpPr>
        <p:spPr>
          <a:xfrm>
            <a:off x="767408" y="1412776"/>
            <a:ext cx="10873208" cy="532859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pl-PL" altLang="pl-PL" sz="2800" kern="0" dirty="0">
                <a:solidFill>
                  <a:srgbClr val="FF0000"/>
                </a:solidFill>
              </a:rPr>
              <a:t>Recenzje</a:t>
            </a:r>
            <a:r>
              <a:rPr lang="pl-PL" altLang="pl-PL" sz="2800" kern="0" dirty="0"/>
              <a:t> sporządzone przez powołanych recenzentów powinny zawierać ocenę, </a:t>
            </a:r>
            <a:r>
              <a:rPr lang="pl-PL" altLang="pl-PL" sz="2800" kern="0" dirty="0">
                <a:solidFill>
                  <a:srgbClr val="FF0000"/>
                </a:solidFill>
              </a:rPr>
              <a:t>czy osiągnięcia kandydata/kandydatki stanowią znaczny wkład w rozwój określonej dyscypliny</a:t>
            </a:r>
            <a:r>
              <a:rPr lang="pl-PL" altLang="pl-PL" sz="2800" kern="0" dirty="0"/>
              <a:t>. 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pl-PL" altLang="pl-PL" sz="2800" kern="0" dirty="0"/>
              <a:t>Recenzenci NIE są zobowiązani do oceny aktywności naukowej kandydatów w więcej niż jednej uczelni lub jednostce naukowej, a ewentualna negatywna ocena w tym zakresie NIE może być podstawą negatywnej recenzji. 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pl-PL" altLang="pl-PL" sz="2800" kern="0" dirty="0"/>
              <a:t>Wspomnianą wyżej </a:t>
            </a:r>
            <a:r>
              <a:rPr lang="pl-PL" altLang="pl-PL" sz="2800" kern="0" dirty="0">
                <a:solidFill>
                  <a:srgbClr val="FF0000"/>
                </a:solidFill>
              </a:rPr>
              <a:t>aktywność naukową MUSI ocenić komisja habilitacyjna </a:t>
            </a:r>
            <a:r>
              <a:rPr lang="pl-PL" altLang="pl-PL" sz="2800" kern="0" dirty="0"/>
              <a:t>i wydać negatywną opinię, jeśli ocena tej aktywności jest negatywna.</a:t>
            </a:r>
          </a:p>
        </p:txBody>
      </p:sp>
    </p:spTree>
    <p:extLst>
      <p:ext uri="{BB962C8B-B14F-4D97-AF65-F5344CB8AC3E}">
        <p14:creationId xmlns:p14="http://schemas.microsoft.com/office/powerpoint/2010/main" val="3844303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>
            <a:extLst>
              <a:ext uri="{FF2B5EF4-FFF2-40B4-BE49-F238E27FC236}">
                <a16:creationId xmlns:a16="http://schemas.microsoft.com/office/drawing/2014/main" id="{3AFD1549-606F-0C42-370C-CD7D5B19AE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8025" y="404813"/>
            <a:ext cx="8235950" cy="568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1905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ts val="400"/>
              </a:spcBef>
              <a:buClr>
                <a:srgbClr val="E17000"/>
              </a:buClr>
              <a:buSzPct val="100000"/>
            </a:pPr>
            <a:endParaRPr lang="pl-PL" altLang="pl-PL">
              <a:solidFill>
                <a:srgbClr val="0070C0"/>
              </a:solidFill>
            </a:endParaRP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9E72F2EC-A099-6624-3BE5-C9D343B85B34}"/>
              </a:ext>
            </a:extLst>
          </p:cNvPr>
          <p:cNvSpPr txBox="1">
            <a:spLocks/>
          </p:cNvSpPr>
          <p:nvPr/>
        </p:nvSpPr>
        <p:spPr>
          <a:xfrm>
            <a:off x="1956321" y="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pl-PL" altLang="pl-PL" b="1" u="sng" kern="0" dirty="0">
                <a:solidFill>
                  <a:schemeClr val="accent6">
                    <a:lumMod val="75000"/>
                  </a:schemeClr>
                </a:solidFill>
              </a:rPr>
              <a:t>Postępowanie w sprawie nadania stopnia dr. hab. </a:t>
            </a: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7C31C04E-255C-4E9B-0798-C43D904520DD}"/>
              </a:ext>
            </a:extLst>
          </p:cNvPr>
          <p:cNvSpPr txBox="1">
            <a:spLocks/>
          </p:cNvSpPr>
          <p:nvPr/>
        </p:nvSpPr>
        <p:spPr>
          <a:xfrm>
            <a:off x="479376" y="1513181"/>
            <a:ext cx="11161240" cy="497969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pl-PL" altLang="pl-PL" sz="2800" kern="0" dirty="0"/>
              <a:t>Komisja habilitacyjna przeprowadza kolokwium habilitacyjne. </a:t>
            </a:r>
            <a:r>
              <a:rPr lang="pl-PL" altLang="pl-PL" sz="2800" kern="0" dirty="0">
                <a:solidFill>
                  <a:srgbClr val="FF0000"/>
                </a:solidFill>
              </a:rPr>
              <a:t>UWAGA - kolokwium obowiązkowe i publiczne we wszystkich dyscyplinach naukowych. Szczegółowe zasady co do formy oraz przebiegu kolokwium (m.in. kto ma prawo zadawać pytania, itd.) określa podmiot habilitujący.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pl-PL" altLang="pl-PL" sz="2800" kern="0" dirty="0"/>
              <a:t>Uchwałę zawierającą opinię w sprawie nadania stopnia doktora habilitowanego komisja podejmuje w głosowaniu jawnym (na wniosek osoby ubiegającej się o nadanie stopnia uchwałę podejmuje się w głosowaniu tajnym). </a:t>
            </a:r>
            <a:r>
              <a:rPr lang="pl-PL" altLang="pl-PL" sz="2800" b="1" u="sng" kern="0" dirty="0">
                <a:solidFill>
                  <a:srgbClr val="FF0000"/>
                </a:solidFill>
              </a:rPr>
              <a:t>Opinia nie może być pozytywna, jeśli co najmniej dwie recenzje są negatywne (wtedy nie przeprowadza się też kolokwium).</a:t>
            </a:r>
            <a:endParaRPr lang="pl-PL" altLang="pl-PL" sz="2800" kern="0" dirty="0"/>
          </a:p>
        </p:txBody>
      </p:sp>
    </p:spTree>
    <p:extLst>
      <p:ext uri="{BB962C8B-B14F-4D97-AF65-F5344CB8AC3E}">
        <p14:creationId xmlns:p14="http://schemas.microsoft.com/office/powerpoint/2010/main" val="3395746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>
            <a:extLst>
              <a:ext uri="{FF2B5EF4-FFF2-40B4-BE49-F238E27FC236}">
                <a16:creationId xmlns:a16="http://schemas.microsoft.com/office/drawing/2014/main" id="{7B0A4EAD-777E-F311-0C11-8D2C41EA31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8025" y="404813"/>
            <a:ext cx="8235950" cy="568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1905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ts val="400"/>
              </a:spcBef>
              <a:buClr>
                <a:srgbClr val="E17000"/>
              </a:buClr>
              <a:buSzPct val="100000"/>
            </a:pPr>
            <a:endParaRPr lang="pl-PL" altLang="pl-PL">
              <a:solidFill>
                <a:srgbClr val="0070C0"/>
              </a:solidFill>
            </a:endParaRP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AED88ADD-3130-2CA6-937D-7D54A85BD83D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pl-PL" altLang="pl-PL" b="1" u="sng" kern="0" dirty="0">
                <a:solidFill>
                  <a:schemeClr val="accent6">
                    <a:lumMod val="75000"/>
                  </a:schemeClr>
                </a:solidFill>
              </a:rPr>
              <a:t>Postępowanie w sprawie nadania stopnia dr. hab. </a:t>
            </a: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0BED70AE-836A-2807-1333-7FB61552965A}"/>
              </a:ext>
            </a:extLst>
          </p:cNvPr>
          <p:cNvSpPr txBox="1">
            <a:spLocks/>
          </p:cNvSpPr>
          <p:nvPr/>
        </p:nvSpPr>
        <p:spPr>
          <a:xfrm>
            <a:off x="1981200" y="1600201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  <a:defRPr/>
            </a:pPr>
            <a:endParaRPr lang="pl-PL" altLang="pl-PL" sz="2800" kern="0" dirty="0">
              <a:solidFill>
                <a:schemeClr val="accent1">
                  <a:lumMod val="75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pl-PL" altLang="pl-PL" sz="2800" kern="0" dirty="0"/>
              <a:t>Na podstawie uchwały komisji podmiot habilitujący, w terminie miesiąca od dnia jej otrzymania, nadaje stopień doktora habilitowanego albo odmawia jego nadania. </a:t>
            </a:r>
            <a:r>
              <a:rPr lang="pl-PL" altLang="pl-PL" sz="2800" b="1" u="sng" kern="0" dirty="0">
                <a:solidFill>
                  <a:srgbClr val="FF0000"/>
                </a:solidFill>
              </a:rPr>
              <a:t>Podmiot habilitujący odmawia nadania stopnia dr. hab. w przypadku, gdy opinia komisji jest negatywna</a:t>
            </a:r>
            <a:r>
              <a:rPr lang="pl-PL" altLang="pl-PL" sz="2800" kern="0" dirty="0"/>
              <a:t>;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pl-PL" altLang="pl-PL" sz="2800" kern="0" dirty="0"/>
              <a:t>Od decyzji o odmowie nadania stopnia doktora habilitowanego przysługuje odwołanie do RDN.</a:t>
            </a:r>
          </a:p>
        </p:txBody>
      </p:sp>
    </p:spTree>
    <p:extLst>
      <p:ext uri="{BB962C8B-B14F-4D97-AF65-F5344CB8AC3E}">
        <p14:creationId xmlns:p14="http://schemas.microsoft.com/office/powerpoint/2010/main" val="1552562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6167F8-9598-F125-2C32-D8DF3E63E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77484"/>
            <a:ext cx="8229600" cy="6503032"/>
          </a:xfrm>
        </p:spPr>
        <p:txBody>
          <a:bodyPr/>
          <a:lstStyle/>
          <a:p>
            <a:r>
              <a:rPr lang="pl-PL" sz="3200" b="1" dirty="0">
                <a:solidFill>
                  <a:srgbClr val="FF0000"/>
                </a:solidFill>
              </a:rPr>
              <a:t>UWAGA!</a:t>
            </a:r>
            <a:br>
              <a:rPr lang="pl-PL" sz="3200" b="1" dirty="0">
                <a:solidFill>
                  <a:srgbClr val="FF0000"/>
                </a:solidFill>
              </a:rPr>
            </a:br>
            <a:br>
              <a:rPr lang="pl-PL" sz="3200" dirty="0"/>
            </a:br>
            <a:r>
              <a:rPr lang="pl-PL" sz="3200" dirty="0"/>
              <a:t>Wewnętrzne regulaminy podmiotów habilitujących </a:t>
            </a:r>
            <a:r>
              <a:rPr lang="pl-PL" sz="3200" b="1" u="sng" dirty="0">
                <a:solidFill>
                  <a:srgbClr val="C00000"/>
                </a:solidFill>
              </a:rPr>
              <a:t>NIE</a:t>
            </a:r>
            <a:r>
              <a:rPr lang="pl-PL" sz="3200" dirty="0"/>
              <a:t> powinny zawierać limitów ilościowych, w szczególności określających minimalne wysokości wskaźników </a:t>
            </a:r>
            <a:r>
              <a:rPr lang="pl-PL" sz="3200" dirty="0" err="1"/>
              <a:t>bibliometrycznych</a:t>
            </a:r>
            <a:r>
              <a:rPr lang="pl-PL" sz="3200" dirty="0"/>
              <a:t>, punktowych, itd.</a:t>
            </a:r>
          </a:p>
        </p:txBody>
      </p:sp>
    </p:spTree>
    <p:extLst>
      <p:ext uri="{BB962C8B-B14F-4D97-AF65-F5344CB8AC3E}">
        <p14:creationId xmlns:p14="http://schemas.microsoft.com/office/powerpoint/2010/main" val="3009203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60CDBB-B863-9663-B528-2DA0F963E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794"/>
            <a:ext cx="8229600" cy="1143000"/>
          </a:xfrm>
        </p:spPr>
        <p:txBody>
          <a:bodyPr/>
          <a:lstStyle/>
          <a:p>
            <a:r>
              <a:rPr lang="pl-PL" b="1" u="sng" dirty="0">
                <a:solidFill>
                  <a:srgbClr val="C00000"/>
                </a:solidFill>
              </a:rPr>
              <a:t>UWAGI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A20FE6E-BD0D-8E50-15A2-411EA50F0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0059" y="1146794"/>
            <a:ext cx="8210741" cy="5522566"/>
          </a:xfrm>
        </p:spPr>
        <p:txBody>
          <a:bodyPr/>
          <a:lstStyle/>
          <a:p>
            <a:pPr algn="just"/>
            <a:r>
              <a:rPr lang="pl-PL" dirty="0"/>
              <a:t>Artykuły w czasopismach naukowych albo monografie </a:t>
            </a:r>
            <a:r>
              <a:rPr lang="pl-PL" dirty="0">
                <a:solidFill>
                  <a:srgbClr val="6600FF"/>
                </a:solidFill>
              </a:rPr>
              <a:t>same w sobie </a:t>
            </a:r>
            <a:r>
              <a:rPr lang="pl-PL" b="1" u="sng" dirty="0">
                <a:solidFill>
                  <a:srgbClr val="C00000"/>
                </a:solidFill>
              </a:rPr>
              <a:t>NIE</a:t>
            </a:r>
            <a:r>
              <a:rPr lang="pl-PL" dirty="0"/>
              <a:t> są osiągnięciami naukowymi. Osiągnięciami takimi mogą być uzyskane i opisane                  w artykułach lub książkach wyniki badań             i wyciągnięte na ich podstawie wnioski, które mogą wskazywać na istotny wkład habilitanta w rozwój danej dyscypliny.</a:t>
            </a:r>
          </a:p>
          <a:p>
            <a:pPr algn="just"/>
            <a:r>
              <a:rPr lang="pl-PL" dirty="0"/>
              <a:t>Osiągnięcia te powinny wynikać                       z działalności naukowej kandydata, a nie głównie współautorów ich publikacji.</a:t>
            </a:r>
          </a:p>
        </p:txBody>
      </p:sp>
    </p:spTree>
    <p:extLst>
      <p:ext uri="{BB962C8B-B14F-4D97-AF65-F5344CB8AC3E}">
        <p14:creationId xmlns:p14="http://schemas.microsoft.com/office/powerpoint/2010/main" val="3453505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60CDBB-B863-9663-B528-2DA0F963E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794"/>
            <a:ext cx="8229600" cy="1143000"/>
          </a:xfrm>
        </p:spPr>
        <p:txBody>
          <a:bodyPr/>
          <a:lstStyle/>
          <a:p>
            <a:r>
              <a:rPr lang="pl-PL" b="1" u="sng" dirty="0">
                <a:solidFill>
                  <a:srgbClr val="C00000"/>
                </a:solidFill>
              </a:rPr>
              <a:t>UWAGI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A20FE6E-BD0D-8E50-15A2-411EA50F0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0059" y="1146794"/>
            <a:ext cx="8229600" cy="5522566"/>
          </a:xfrm>
        </p:spPr>
        <p:txBody>
          <a:bodyPr/>
          <a:lstStyle/>
          <a:p>
            <a:pPr algn="just"/>
            <a:r>
              <a:rPr lang="pl-PL" dirty="0"/>
              <a:t>O wartości naukowej osiągnięcia </a:t>
            </a:r>
            <a:r>
              <a:rPr lang="pl-PL" b="1" u="sng" dirty="0">
                <a:solidFill>
                  <a:srgbClr val="C00000"/>
                </a:solidFill>
              </a:rPr>
              <a:t>NIE</a:t>
            </a:r>
            <a:r>
              <a:rPr lang="pl-PL" dirty="0"/>
              <a:t> decydują wskaźniki </a:t>
            </a:r>
            <a:r>
              <a:rPr lang="pl-PL" dirty="0" err="1"/>
              <a:t>bibliometryczne</a:t>
            </a:r>
            <a:r>
              <a:rPr lang="pl-PL" dirty="0"/>
              <a:t> ani żadne inne parametry „</a:t>
            </a:r>
            <a:r>
              <a:rPr lang="pl-PL" dirty="0" err="1"/>
              <a:t>naukometryczne</a:t>
            </a:r>
            <a:r>
              <a:rPr lang="pl-PL" dirty="0"/>
              <a:t>”.</a:t>
            </a:r>
          </a:p>
          <a:p>
            <a:pPr algn="just"/>
            <a:r>
              <a:rPr lang="pl-PL" dirty="0"/>
              <a:t>O wartości tej decyduje treść publikacji opisujących uzyskane wyniki i wyciągnięte wnioski.</a:t>
            </a:r>
          </a:p>
          <a:p>
            <a:pPr algn="just"/>
            <a:r>
              <a:rPr lang="pl-PL" dirty="0"/>
              <a:t>Przy rozpatrywaniu wniosków o stopień dr. hab. kluczowa jest rola habilitanta                   w powstaniu dzieł opisujących osiągnięcia.</a:t>
            </a:r>
          </a:p>
        </p:txBody>
      </p:sp>
    </p:spTree>
    <p:extLst>
      <p:ext uri="{BB962C8B-B14F-4D97-AF65-F5344CB8AC3E}">
        <p14:creationId xmlns:p14="http://schemas.microsoft.com/office/powerpoint/2010/main" val="1014561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60CDBB-B863-9663-B528-2DA0F963E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794"/>
            <a:ext cx="8229600" cy="1143000"/>
          </a:xfrm>
        </p:spPr>
        <p:txBody>
          <a:bodyPr/>
          <a:lstStyle/>
          <a:p>
            <a:r>
              <a:rPr lang="pl-PL" b="1" u="sng" dirty="0">
                <a:solidFill>
                  <a:srgbClr val="C00000"/>
                </a:solidFill>
              </a:rPr>
              <a:t>UWAGI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A20FE6E-BD0D-8E50-15A2-411EA50F0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0059" y="1146794"/>
            <a:ext cx="8229600" cy="5522566"/>
          </a:xfrm>
        </p:spPr>
        <p:txBody>
          <a:bodyPr/>
          <a:lstStyle/>
          <a:p>
            <a:pPr algn="just"/>
            <a:r>
              <a:rPr lang="pl-PL" dirty="0"/>
              <a:t>O wartości naukowej osiągnięcia </a:t>
            </a:r>
            <a:r>
              <a:rPr lang="pl-PL" b="1" u="sng" dirty="0">
                <a:solidFill>
                  <a:srgbClr val="C00000"/>
                </a:solidFill>
              </a:rPr>
              <a:t>NIE </a:t>
            </a:r>
            <a:r>
              <a:rPr lang="pl-PL" dirty="0"/>
              <a:t>decyduje miejsce jej opublikowania (czasopismo, wydawnictwo), ale treść publikacji. </a:t>
            </a:r>
          </a:p>
          <a:p>
            <a:pPr algn="just"/>
            <a:r>
              <a:rPr lang="pl-PL" dirty="0"/>
              <a:t>Podmioty habilitujące </a:t>
            </a:r>
            <a:r>
              <a:rPr lang="pl-PL" b="1" u="sng" dirty="0">
                <a:solidFill>
                  <a:srgbClr val="C00000"/>
                </a:solidFill>
              </a:rPr>
              <a:t>NIE</a:t>
            </a:r>
            <a:r>
              <a:rPr lang="pl-PL" dirty="0"/>
              <a:t> mają zadań związanych z oceną czasopism i wydawnictw naukowych, zatem żadne współczynniki (typu </a:t>
            </a:r>
            <a:r>
              <a:rPr lang="pl-PL" i="1" dirty="0" err="1"/>
              <a:t>Impact</a:t>
            </a:r>
            <a:r>
              <a:rPr lang="pl-PL" i="1" dirty="0"/>
              <a:t> </a:t>
            </a:r>
            <a:r>
              <a:rPr lang="pl-PL" i="1" dirty="0" err="1"/>
              <a:t>Factor</a:t>
            </a:r>
            <a:r>
              <a:rPr lang="pl-PL" i="1" dirty="0"/>
              <a:t>, punkty </a:t>
            </a:r>
            <a:r>
              <a:rPr lang="pl-PL" i="1" dirty="0" err="1"/>
              <a:t>MNiSW</a:t>
            </a:r>
            <a:r>
              <a:rPr lang="pl-PL" dirty="0"/>
              <a:t> i inne) ani tytuł czasopisma, czy nazwa wydawnictwa, </a:t>
            </a:r>
            <a:r>
              <a:rPr lang="pl-PL" b="1" u="sng" dirty="0">
                <a:solidFill>
                  <a:srgbClr val="C00000"/>
                </a:solidFill>
              </a:rPr>
              <a:t>NIE</a:t>
            </a:r>
            <a:r>
              <a:rPr lang="pl-PL" dirty="0"/>
              <a:t> mogą być kluczowe przy ocenie wniosku.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256724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60CDBB-B863-9663-B528-2DA0F963E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794"/>
            <a:ext cx="8229600" cy="1143000"/>
          </a:xfrm>
        </p:spPr>
        <p:txBody>
          <a:bodyPr/>
          <a:lstStyle/>
          <a:p>
            <a:r>
              <a:rPr lang="pl-PL" b="1" u="sng" dirty="0">
                <a:solidFill>
                  <a:srgbClr val="C00000"/>
                </a:solidFill>
              </a:rPr>
              <a:t>UWAGI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A20FE6E-BD0D-8E50-15A2-411EA50F0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5520" y="1146794"/>
            <a:ext cx="8856984" cy="5522566"/>
          </a:xfrm>
        </p:spPr>
        <p:txBody>
          <a:bodyPr/>
          <a:lstStyle/>
          <a:p>
            <a:pPr algn="just"/>
            <a:r>
              <a:rPr lang="pl-PL" dirty="0"/>
              <a:t>Podmioty habilitujące </a:t>
            </a:r>
            <a:r>
              <a:rPr lang="pl-PL" b="1" u="sng" dirty="0">
                <a:solidFill>
                  <a:srgbClr val="C00000"/>
                </a:solidFill>
              </a:rPr>
              <a:t>NIE</a:t>
            </a:r>
            <a:r>
              <a:rPr lang="pl-PL" dirty="0"/>
              <a:t> powinny oczekiwać od recenzentów ani członków komisji habilitacyjnych analizy </a:t>
            </a:r>
            <a:r>
              <a:rPr lang="pl-PL" dirty="0" err="1"/>
              <a:t>bibliometrycznej</a:t>
            </a:r>
            <a:r>
              <a:rPr lang="pl-PL" dirty="0"/>
              <a:t> prac naukowych kandydatów, a także punktowej oceny ich dorobku. Tego typu analiza nie wymaga żadnych kompetencji ani wiedzy w zakresie danej dyscypliny naukowej i mogłaby być dokonana przez dowolnego pracownika administracyjnego. Jest ona jednak bezużyteczna na potrzeby rozpatrywania wniosków o nadanie stopni naukowych.</a:t>
            </a:r>
          </a:p>
        </p:txBody>
      </p:sp>
    </p:spTree>
    <p:extLst>
      <p:ext uri="{BB962C8B-B14F-4D97-AF65-F5344CB8AC3E}">
        <p14:creationId xmlns:p14="http://schemas.microsoft.com/office/powerpoint/2010/main" val="2432905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60CDBB-B863-9663-B528-2DA0F963E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794"/>
            <a:ext cx="8229600" cy="1143000"/>
          </a:xfrm>
        </p:spPr>
        <p:txBody>
          <a:bodyPr/>
          <a:lstStyle/>
          <a:p>
            <a:r>
              <a:rPr lang="pl-PL" b="1" u="sng" dirty="0">
                <a:solidFill>
                  <a:srgbClr val="C00000"/>
                </a:solidFill>
              </a:rPr>
              <a:t>UWAGI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A20FE6E-BD0D-8E50-15A2-411EA50F0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908720"/>
            <a:ext cx="8229600" cy="5544616"/>
          </a:xfrm>
        </p:spPr>
        <p:txBody>
          <a:bodyPr/>
          <a:lstStyle/>
          <a:p>
            <a:pPr algn="just"/>
            <a:r>
              <a:rPr lang="pl-PL" dirty="0"/>
              <a:t>Powinno oczekiwać się od wszystkich członków komisji habilitacyjnych analizy merytorycznej osiągnięć naukowych kandydatów, zapoznania się z wynikami ich badań i stwierdzenia, czy wniosły one istotny wkład w rozwój danej dyscypliny naukowej. Każdy specjalista w danej dyscyplinie, posiadający stopień dr. hab. lub tytuł profesora, powinien być zdolny do dokonania takiej oceny merytorycznej bez konieczności analizy </a:t>
            </a:r>
            <a:r>
              <a:rPr lang="pl-PL" dirty="0" err="1"/>
              <a:t>bibliometrycznej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67845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60CDBB-B863-9663-B528-2DA0F963E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794"/>
            <a:ext cx="8229600" cy="1143000"/>
          </a:xfrm>
        </p:spPr>
        <p:txBody>
          <a:bodyPr/>
          <a:lstStyle/>
          <a:p>
            <a:r>
              <a:rPr lang="pl-PL" b="1" u="sng" dirty="0">
                <a:solidFill>
                  <a:srgbClr val="C00000"/>
                </a:solidFill>
              </a:rPr>
              <a:t>UWAGI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A20FE6E-BD0D-8E50-15A2-411EA50F0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488" y="1109222"/>
            <a:ext cx="8692832" cy="5522566"/>
          </a:xfrm>
        </p:spPr>
        <p:txBody>
          <a:bodyPr/>
          <a:lstStyle/>
          <a:p>
            <a:pPr algn="just"/>
            <a:r>
              <a:rPr lang="pl-PL" dirty="0"/>
              <a:t>Niektóre wskaźniki mogą być </a:t>
            </a:r>
            <a:r>
              <a:rPr lang="pl-PL" b="1" dirty="0">
                <a:solidFill>
                  <a:srgbClr val="FF0000"/>
                </a:solidFill>
              </a:rPr>
              <a:t>pomocne</a:t>
            </a:r>
            <a:r>
              <a:rPr lang="pl-PL" dirty="0"/>
              <a:t>                 w ocenie osiągnięć kandydatów – na przykład wysoka liczba </a:t>
            </a:r>
            <a:r>
              <a:rPr lang="pl-PL" dirty="0" err="1"/>
              <a:t>cytowań</a:t>
            </a:r>
            <a:r>
              <a:rPr lang="pl-PL" dirty="0"/>
              <a:t> ich prac </a:t>
            </a:r>
            <a:r>
              <a:rPr lang="pl-PL" b="1" dirty="0">
                <a:solidFill>
                  <a:srgbClr val="FF0000"/>
                </a:solidFill>
              </a:rPr>
              <a:t>może</a:t>
            </a:r>
            <a:r>
              <a:rPr lang="pl-PL" dirty="0"/>
              <a:t> (ale </a:t>
            </a:r>
            <a:r>
              <a:rPr lang="pl-PL" b="1" u="sng" dirty="0">
                <a:solidFill>
                  <a:srgbClr val="C00000"/>
                </a:solidFill>
              </a:rPr>
              <a:t>NIE</a:t>
            </a:r>
            <a:r>
              <a:rPr lang="pl-PL" dirty="0"/>
              <a:t> musi) świadczyć o ich rozpoznawalności w środowisku naukowym. Niemniej, wskaźniki te traktowane powinny być z dużą ostrożnością oraz jedynie jako </a:t>
            </a:r>
            <a:r>
              <a:rPr lang="pl-PL" b="1" dirty="0">
                <a:solidFill>
                  <a:srgbClr val="FF0000"/>
                </a:solidFill>
              </a:rPr>
              <a:t>pomocnicze </a:t>
            </a:r>
            <a:r>
              <a:rPr lang="pl-PL" dirty="0"/>
              <a:t>informacje o dorobku kandydatów, niemogące mieć decydującego wpływu na poparcie albo odmowę poparcia wniosku o nadanie stopnia dr. hab.</a:t>
            </a:r>
          </a:p>
        </p:txBody>
      </p:sp>
    </p:spTree>
    <p:extLst>
      <p:ext uri="{BB962C8B-B14F-4D97-AF65-F5344CB8AC3E}">
        <p14:creationId xmlns:p14="http://schemas.microsoft.com/office/powerpoint/2010/main" val="1408333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1E05E-75E9-63CA-FB71-3086C03F1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5560" y="2420888"/>
            <a:ext cx="8229600" cy="1143000"/>
          </a:xfrm>
        </p:spPr>
        <p:txBody>
          <a:bodyPr/>
          <a:lstStyle/>
          <a:p>
            <a:r>
              <a:rPr lang="pl-PL" dirty="0"/>
              <a:t>PRZYKŁAD</a:t>
            </a:r>
          </a:p>
        </p:txBody>
      </p:sp>
    </p:spTree>
    <p:extLst>
      <p:ext uri="{BB962C8B-B14F-4D97-AF65-F5344CB8AC3E}">
        <p14:creationId xmlns:p14="http://schemas.microsoft.com/office/powerpoint/2010/main" val="3748805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96428C4-BEE9-CC0E-3C2F-01D4F87D1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1B0DC2CB-73DC-2050-5663-54077752BCA5}"/>
              </a:ext>
            </a:extLst>
          </p:cNvPr>
          <p:cNvSpPr/>
          <p:nvPr/>
        </p:nvSpPr>
        <p:spPr>
          <a:xfrm>
            <a:off x="1524000" y="0"/>
            <a:ext cx="9144000" cy="7647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41A2438B-1C82-63F4-D273-31F43770210F}"/>
              </a:ext>
            </a:extLst>
          </p:cNvPr>
          <p:cNvSpPr/>
          <p:nvPr/>
        </p:nvSpPr>
        <p:spPr>
          <a:xfrm>
            <a:off x="1524000" y="6525344"/>
            <a:ext cx="9144000" cy="330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88EA18C0-4D54-2A6B-AEC6-5BBE8E95D1EE}"/>
              </a:ext>
            </a:extLst>
          </p:cNvPr>
          <p:cNvSpPr/>
          <p:nvPr/>
        </p:nvSpPr>
        <p:spPr>
          <a:xfrm>
            <a:off x="1524000" y="764704"/>
            <a:ext cx="107504" cy="57589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ADC87852-45FD-C62C-773E-CCF4D332B847}"/>
              </a:ext>
            </a:extLst>
          </p:cNvPr>
          <p:cNvSpPr/>
          <p:nvPr/>
        </p:nvSpPr>
        <p:spPr>
          <a:xfrm>
            <a:off x="10434460" y="764704"/>
            <a:ext cx="233540" cy="57589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0287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96428C4-BEE9-CC0E-3C2F-01D4F87D1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1B0DC2CB-73DC-2050-5663-54077752BCA5}"/>
              </a:ext>
            </a:extLst>
          </p:cNvPr>
          <p:cNvSpPr/>
          <p:nvPr/>
        </p:nvSpPr>
        <p:spPr>
          <a:xfrm>
            <a:off x="1524000" y="0"/>
            <a:ext cx="9144000" cy="7647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41A2438B-1C82-63F4-D273-31F43770210F}"/>
              </a:ext>
            </a:extLst>
          </p:cNvPr>
          <p:cNvSpPr/>
          <p:nvPr/>
        </p:nvSpPr>
        <p:spPr>
          <a:xfrm>
            <a:off x="1524000" y="6525344"/>
            <a:ext cx="9144000" cy="330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88EA18C0-4D54-2A6B-AEC6-5BBE8E95D1EE}"/>
              </a:ext>
            </a:extLst>
          </p:cNvPr>
          <p:cNvSpPr/>
          <p:nvPr/>
        </p:nvSpPr>
        <p:spPr>
          <a:xfrm>
            <a:off x="1524000" y="764704"/>
            <a:ext cx="107504" cy="57589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ADC87852-45FD-C62C-773E-CCF4D332B847}"/>
              </a:ext>
            </a:extLst>
          </p:cNvPr>
          <p:cNvSpPr/>
          <p:nvPr/>
        </p:nvSpPr>
        <p:spPr>
          <a:xfrm>
            <a:off x="10434460" y="764704"/>
            <a:ext cx="233540" cy="57589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Owal 1">
            <a:extLst>
              <a:ext uri="{FF2B5EF4-FFF2-40B4-BE49-F238E27FC236}">
                <a16:creationId xmlns:a16="http://schemas.microsoft.com/office/drawing/2014/main" id="{B822497F-046F-77DB-2D6A-0FBBA236C1D0}"/>
              </a:ext>
            </a:extLst>
          </p:cNvPr>
          <p:cNvSpPr/>
          <p:nvPr/>
        </p:nvSpPr>
        <p:spPr>
          <a:xfrm>
            <a:off x="1597214" y="1188004"/>
            <a:ext cx="1512168" cy="1008112"/>
          </a:xfrm>
          <a:prstGeom prst="ellipse">
            <a:avLst/>
          </a:prstGeom>
          <a:noFill/>
          <a:ln w="571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04B51D9B-85B1-01B8-06E6-43EC7434B9B0}"/>
              </a:ext>
            </a:extLst>
          </p:cNvPr>
          <p:cNvCxnSpPr/>
          <p:nvPr/>
        </p:nvCxnSpPr>
        <p:spPr>
          <a:xfrm flipV="1">
            <a:off x="3075448" y="636445"/>
            <a:ext cx="1330434" cy="792088"/>
          </a:xfrm>
          <a:prstGeom prst="straightConnector1">
            <a:avLst/>
          </a:prstGeom>
          <a:ln w="57150">
            <a:solidFill>
              <a:srgbClr val="CC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FC629E9-2E54-7858-F90E-E24D8CCAB638}"/>
              </a:ext>
            </a:extLst>
          </p:cNvPr>
          <p:cNvSpPr txBox="1"/>
          <p:nvPr/>
        </p:nvSpPr>
        <p:spPr>
          <a:xfrm>
            <a:off x="3863753" y="151520"/>
            <a:ext cx="31518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i="1" dirty="0" err="1">
                <a:solidFill>
                  <a:srgbClr val="FF0000"/>
                </a:solidFill>
              </a:rPr>
              <a:t>Impact</a:t>
            </a:r>
            <a:r>
              <a:rPr lang="pl-PL" sz="2400" b="1" i="1" dirty="0">
                <a:solidFill>
                  <a:srgbClr val="FF0000"/>
                </a:solidFill>
              </a:rPr>
              <a:t> </a:t>
            </a:r>
            <a:r>
              <a:rPr lang="pl-PL" sz="2400" b="1" i="1" dirty="0" err="1">
                <a:solidFill>
                  <a:srgbClr val="FF0000"/>
                </a:solidFill>
              </a:rPr>
              <a:t>Factor</a:t>
            </a:r>
            <a:r>
              <a:rPr lang="pl-PL" sz="2400" b="1" i="1" dirty="0">
                <a:solidFill>
                  <a:srgbClr val="FF0000"/>
                </a:solidFill>
              </a:rPr>
              <a:t> </a:t>
            </a:r>
            <a:r>
              <a:rPr lang="pl-PL" sz="2400" b="1" dirty="0">
                <a:solidFill>
                  <a:srgbClr val="FF0000"/>
                </a:solidFill>
              </a:rPr>
              <a:t>= 36,4</a:t>
            </a:r>
          </a:p>
        </p:txBody>
      </p:sp>
    </p:spTree>
    <p:extLst>
      <p:ext uri="{BB962C8B-B14F-4D97-AF65-F5344CB8AC3E}">
        <p14:creationId xmlns:p14="http://schemas.microsoft.com/office/powerpoint/2010/main" val="31733254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F5EB9B0-F01D-1E5A-09A3-4C433C971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3D78E0FB-A8F7-1470-2310-278DB715EB5E}"/>
              </a:ext>
            </a:extLst>
          </p:cNvPr>
          <p:cNvSpPr/>
          <p:nvPr/>
        </p:nvSpPr>
        <p:spPr>
          <a:xfrm>
            <a:off x="1524000" y="0"/>
            <a:ext cx="9144000" cy="14127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6D1E40EB-2D86-21B0-504B-5EB25BFE2252}"/>
              </a:ext>
            </a:extLst>
          </p:cNvPr>
          <p:cNvSpPr/>
          <p:nvPr/>
        </p:nvSpPr>
        <p:spPr>
          <a:xfrm>
            <a:off x="1526311" y="5733256"/>
            <a:ext cx="9144000" cy="11247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FE88683F-72BC-9492-423F-68F6E175FE02}"/>
              </a:ext>
            </a:extLst>
          </p:cNvPr>
          <p:cNvSpPr/>
          <p:nvPr/>
        </p:nvSpPr>
        <p:spPr>
          <a:xfrm>
            <a:off x="10434460" y="764704"/>
            <a:ext cx="233540" cy="57589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6DC8AA5F-16D7-3C32-2497-2667DF8E4521}"/>
              </a:ext>
            </a:extLst>
          </p:cNvPr>
          <p:cNvSpPr/>
          <p:nvPr/>
        </p:nvSpPr>
        <p:spPr>
          <a:xfrm>
            <a:off x="1524000" y="980728"/>
            <a:ext cx="107504" cy="57589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Owal 7">
            <a:extLst>
              <a:ext uri="{FF2B5EF4-FFF2-40B4-BE49-F238E27FC236}">
                <a16:creationId xmlns:a16="http://schemas.microsoft.com/office/drawing/2014/main" id="{2C7B0333-D6CF-CA42-085F-D97C6E46A21C}"/>
              </a:ext>
            </a:extLst>
          </p:cNvPr>
          <p:cNvSpPr/>
          <p:nvPr/>
        </p:nvSpPr>
        <p:spPr>
          <a:xfrm>
            <a:off x="2567608" y="3933056"/>
            <a:ext cx="5688632" cy="504056"/>
          </a:xfrm>
          <a:prstGeom prst="ellipse">
            <a:avLst/>
          </a:prstGeom>
          <a:noFill/>
          <a:ln w="381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DCE1D202-464B-88E9-0B4A-129049459B49}"/>
              </a:ext>
            </a:extLst>
          </p:cNvPr>
          <p:cNvSpPr txBox="1"/>
          <p:nvPr/>
        </p:nvSpPr>
        <p:spPr>
          <a:xfrm>
            <a:off x="8376234" y="3179050"/>
            <a:ext cx="223651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rgbClr val="C00000"/>
                </a:solidFill>
              </a:rPr>
              <a:t>Kardynalny</a:t>
            </a:r>
          </a:p>
          <a:p>
            <a:r>
              <a:rPr lang="pl-PL" dirty="0">
                <a:solidFill>
                  <a:srgbClr val="C00000"/>
                </a:solidFill>
              </a:rPr>
              <a:t>błąd !!!!!</a:t>
            </a:r>
          </a:p>
          <a:p>
            <a:r>
              <a:rPr lang="pl-PL" dirty="0">
                <a:solidFill>
                  <a:srgbClr val="C00000"/>
                </a:solidFill>
              </a:rPr>
              <a:t>Ten błąd powoduje,</a:t>
            </a:r>
          </a:p>
          <a:p>
            <a:r>
              <a:rPr lang="pl-PL" dirty="0">
                <a:solidFill>
                  <a:srgbClr val="C00000"/>
                </a:solidFill>
              </a:rPr>
              <a:t>że uzyskane wyniki</a:t>
            </a:r>
          </a:p>
          <a:p>
            <a:r>
              <a:rPr lang="pl-PL" dirty="0">
                <a:solidFill>
                  <a:srgbClr val="C00000"/>
                </a:solidFill>
              </a:rPr>
              <a:t>nie mają niemal</a:t>
            </a:r>
          </a:p>
          <a:p>
            <a:r>
              <a:rPr lang="pl-PL" dirty="0">
                <a:solidFill>
                  <a:srgbClr val="C00000"/>
                </a:solidFill>
              </a:rPr>
              <a:t>żadnego znaczenia</a:t>
            </a:r>
          </a:p>
          <a:p>
            <a:r>
              <a:rPr lang="pl-PL" dirty="0">
                <a:solidFill>
                  <a:srgbClr val="C00000"/>
                </a:solidFill>
              </a:rPr>
              <a:t>naukowego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016BECDA-84FE-1775-1AAF-0EE6FBAC2F54}"/>
              </a:ext>
            </a:extLst>
          </p:cNvPr>
          <p:cNvSpPr txBox="1"/>
          <p:nvPr/>
        </p:nvSpPr>
        <p:spPr>
          <a:xfrm>
            <a:off x="1709767" y="5633567"/>
            <a:ext cx="87724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rgbClr val="C00000"/>
                </a:solidFill>
              </a:rPr>
              <a:t>Jeśli ta publikacja (w czasopiśmie o IF = 36,4) miałaby być podstawą osiągnięć </a:t>
            </a:r>
          </a:p>
          <a:p>
            <a:r>
              <a:rPr lang="pl-PL" dirty="0">
                <a:solidFill>
                  <a:srgbClr val="C00000"/>
                </a:solidFill>
              </a:rPr>
              <a:t>naukowych kandydata do stopnia dr. hab., to wniosek taki </a:t>
            </a:r>
            <a:r>
              <a:rPr lang="pl-PL" b="1" u="sng" dirty="0">
                <a:solidFill>
                  <a:srgbClr val="C00000"/>
                </a:solidFill>
              </a:rPr>
              <a:t>NIE</a:t>
            </a:r>
            <a:r>
              <a:rPr lang="pl-PL" dirty="0">
                <a:solidFill>
                  <a:srgbClr val="C00000"/>
                </a:solidFill>
              </a:rPr>
              <a:t> powinien uzyskać </a:t>
            </a:r>
          </a:p>
          <a:p>
            <a:r>
              <a:rPr lang="pl-PL" dirty="0">
                <a:solidFill>
                  <a:srgbClr val="C00000"/>
                </a:solidFill>
              </a:rPr>
              <a:t>poparcia, gdyż </a:t>
            </a:r>
            <a:r>
              <a:rPr lang="pl-PL" b="1" u="sng" dirty="0">
                <a:solidFill>
                  <a:srgbClr val="C00000"/>
                </a:solidFill>
              </a:rPr>
              <a:t>NIE</a:t>
            </a:r>
            <a:r>
              <a:rPr lang="pl-PL" dirty="0">
                <a:solidFill>
                  <a:srgbClr val="C00000"/>
                </a:solidFill>
              </a:rPr>
              <a:t> jest to osiągnięcie stanowiące istotny wkład w rozwój dyscypliny.</a:t>
            </a:r>
          </a:p>
        </p:txBody>
      </p:sp>
    </p:spTree>
    <p:extLst>
      <p:ext uri="{BB962C8B-B14F-4D97-AF65-F5344CB8AC3E}">
        <p14:creationId xmlns:p14="http://schemas.microsoft.com/office/powerpoint/2010/main" val="16333281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D9EB319-C8BB-0FD0-2485-A6961A598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988840"/>
            <a:ext cx="10972800" cy="1143000"/>
          </a:xfrm>
        </p:spPr>
        <p:txBody>
          <a:bodyPr/>
          <a:lstStyle/>
          <a:p>
            <a:r>
              <a:rPr lang="pl-PL" dirty="0"/>
              <a:t>Powoływanie recenzentów i inne procedury w postępowaniach prowadzonych w RDN</a:t>
            </a:r>
          </a:p>
        </p:txBody>
      </p:sp>
    </p:spTree>
    <p:extLst>
      <p:ext uri="{BB962C8B-B14F-4D97-AF65-F5344CB8AC3E}">
        <p14:creationId xmlns:p14="http://schemas.microsoft.com/office/powerpoint/2010/main" val="10266334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E5B4278C-A29C-32FB-88C3-18FF60DA4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FF177F-3085-4025-8F7A-1AA050426C19}" type="slidenum">
              <a:rPr lang="pl-PL" altLang="pl-PL" smtClean="0"/>
              <a:pPr>
                <a:defRPr/>
              </a:pPr>
              <a:t>21</a:t>
            </a:fld>
            <a:endParaRPr lang="pl-PL" alt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961B2AE-CEC7-CA5D-B865-1E2BC77EE992}"/>
              </a:ext>
            </a:extLst>
          </p:cNvPr>
          <p:cNvSpPr txBox="1"/>
          <p:nvPr/>
        </p:nvSpPr>
        <p:spPr>
          <a:xfrm>
            <a:off x="695401" y="548680"/>
            <a:ext cx="114966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Zmiana zasad losowania recenzentów (od października 2023 r.)</a:t>
            </a:r>
            <a:br>
              <a:rPr lang="pl-PL" dirty="0"/>
            </a:br>
            <a:endParaRPr lang="pl-PL" dirty="0"/>
          </a:p>
          <a:p>
            <a:r>
              <a:rPr lang="pl-PL" b="1" dirty="0"/>
              <a:t>Do 2023 r. (stan poprzedni):</a:t>
            </a:r>
            <a:endParaRPr lang="pl-PL" dirty="0"/>
          </a:p>
          <a:p>
            <a:r>
              <a:rPr lang="pl-PL" dirty="0"/>
              <a:t>W postępowaniu o </a:t>
            </a:r>
            <a:r>
              <a:rPr lang="pl-PL" b="1" dirty="0"/>
              <a:t>tytuł profesora</a:t>
            </a:r>
            <a:r>
              <a:rPr lang="pl-PL" dirty="0"/>
              <a:t> losowano </a:t>
            </a:r>
            <a:r>
              <a:rPr lang="pl-PL" b="1" dirty="0"/>
              <a:t>5 recenzentów</a:t>
            </a:r>
            <a:r>
              <a:rPr lang="pl-PL" dirty="0"/>
              <a:t> spośród co najmniej </a:t>
            </a:r>
            <a:r>
              <a:rPr lang="pl-PL" b="1" dirty="0"/>
              <a:t>15 kandydatów</a:t>
            </a:r>
            <a:r>
              <a:rPr lang="pl-PL" dirty="0"/>
              <a:t>.</a:t>
            </a:r>
          </a:p>
          <a:p>
            <a:r>
              <a:rPr lang="pl-PL" dirty="0"/>
              <a:t>W postępowaniu </a:t>
            </a:r>
            <a:r>
              <a:rPr lang="pl-PL" b="1" dirty="0"/>
              <a:t>habilitacyjnym</a:t>
            </a:r>
            <a:r>
              <a:rPr lang="pl-PL" dirty="0"/>
              <a:t> losowano </a:t>
            </a:r>
            <a:r>
              <a:rPr lang="pl-PL" b="1" dirty="0"/>
              <a:t>3 recenzentów</a:t>
            </a:r>
            <a:r>
              <a:rPr lang="pl-PL" dirty="0"/>
              <a:t> spośród co najmniej </a:t>
            </a:r>
            <a:r>
              <a:rPr lang="pl-PL" b="1" dirty="0"/>
              <a:t>9 kandydatów</a:t>
            </a:r>
            <a:r>
              <a:rPr lang="pl-PL" dirty="0"/>
              <a:t>.</a:t>
            </a:r>
          </a:p>
          <a:p>
            <a:r>
              <a:rPr lang="pl-PL" dirty="0"/>
              <a:t>W przypadku </a:t>
            </a:r>
            <a:r>
              <a:rPr lang="pl-PL" b="1" dirty="0"/>
              <a:t>rezygnacji, wykluczenia lub zmiany</a:t>
            </a:r>
            <a:r>
              <a:rPr lang="pl-PL" dirty="0"/>
              <a:t> recenzenta należało w </a:t>
            </a:r>
            <a:r>
              <a:rPr lang="pl-PL" b="1" dirty="0"/>
              <a:t>kolejnym miesiącu</a:t>
            </a:r>
            <a:r>
              <a:rPr lang="pl-PL" dirty="0"/>
              <a:t> przeprowadzić </a:t>
            </a:r>
          </a:p>
          <a:p>
            <a:r>
              <a:rPr lang="pl-PL" b="1" dirty="0"/>
              <a:t>dolosowanie</a:t>
            </a:r>
            <a:r>
              <a:rPr lang="pl-PL" dirty="0"/>
              <a:t> nowej osoby. Powodowało to realne </a:t>
            </a:r>
            <a:r>
              <a:rPr lang="pl-PL" b="1" dirty="0"/>
              <a:t>opóźnienia</a:t>
            </a:r>
            <a:r>
              <a:rPr lang="pl-PL" dirty="0"/>
              <a:t> – przy kilku rezygnacjach (np. trzech kolejnych) łączna zwłoka mogła sięgać </a:t>
            </a:r>
            <a:r>
              <a:rPr lang="pl-PL" b="1" dirty="0"/>
              <a:t>kilku miesięcy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b="1" dirty="0"/>
              <a:t>Od października 2023 r. (po nowelizacji):</a:t>
            </a:r>
            <a:endParaRPr lang="pl-PL" dirty="0"/>
          </a:p>
          <a:p>
            <a:r>
              <a:rPr lang="pl-PL" dirty="0"/>
              <a:t>System komputerowy </a:t>
            </a:r>
            <a:r>
              <a:rPr lang="pl-PL" b="1" dirty="0"/>
              <a:t>nie wybiera „piątki”/„trójki” jednorazowo</a:t>
            </a:r>
            <a:r>
              <a:rPr lang="pl-PL" dirty="0"/>
              <a:t>, lecz </a:t>
            </a:r>
            <a:r>
              <a:rPr lang="pl-PL" b="1" dirty="0"/>
              <a:t>losowo porządkuje</a:t>
            </a:r>
            <a:r>
              <a:rPr lang="pl-PL" dirty="0"/>
              <a:t> całą listę </a:t>
            </a:r>
          </a:p>
          <a:p>
            <a:r>
              <a:rPr lang="pl-PL" dirty="0"/>
              <a:t>kandydatów, tworząc </a:t>
            </a:r>
            <a:r>
              <a:rPr lang="pl-PL" b="1" dirty="0"/>
              <a:t>ranking</a:t>
            </a:r>
            <a:r>
              <a:rPr lang="pl-PL" dirty="0"/>
              <a:t> (nr 1, 2, 3, … do 15 lub więcej – zależnie od liczby kandydatów).</a:t>
            </a:r>
          </a:p>
          <a:p>
            <a:r>
              <a:rPr lang="pl-PL" dirty="0"/>
              <a:t>Do składu recenzentów powołuje się:</a:t>
            </a:r>
          </a:p>
          <a:p>
            <a:r>
              <a:rPr lang="pl-PL" dirty="0"/>
              <a:t>- w postępowaniu o </a:t>
            </a:r>
            <a:r>
              <a:rPr lang="pl-PL" b="1" dirty="0"/>
              <a:t>tytuł</a:t>
            </a:r>
            <a:r>
              <a:rPr lang="pl-PL" dirty="0"/>
              <a:t> – </a:t>
            </a:r>
            <a:r>
              <a:rPr lang="pl-PL" b="1" dirty="0"/>
              <a:t>pierwszych 5</a:t>
            </a:r>
            <a:r>
              <a:rPr lang="pl-PL" dirty="0"/>
              <a:t> z listy,</a:t>
            </a:r>
          </a:p>
          <a:p>
            <a:pPr marL="285750" indent="-285750">
              <a:buFontTx/>
              <a:buChar char="-"/>
            </a:pPr>
            <a:r>
              <a:rPr lang="pl-PL" dirty="0"/>
              <a:t>w </a:t>
            </a:r>
            <a:r>
              <a:rPr lang="pl-PL" b="1" dirty="0"/>
              <a:t>habilitacji</a:t>
            </a:r>
            <a:r>
              <a:rPr lang="pl-PL" dirty="0"/>
              <a:t> – </a:t>
            </a:r>
            <a:r>
              <a:rPr lang="pl-PL" b="1" dirty="0"/>
              <a:t>pierwszych 3</a:t>
            </a:r>
            <a:r>
              <a:rPr lang="pl-PL" dirty="0"/>
              <a:t> z listy.</a:t>
            </a:r>
          </a:p>
          <a:p>
            <a:pPr marL="285750" indent="-285750">
              <a:buFontTx/>
              <a:buChar char="-"/>
            </a:pPr>
            <a:endParaRPr lang="pl-PL" dirty="0"/>
          </a:p>
          <a:p>
            <a:r>
              <a:rPr lang="pl-PL" b="1" dirty="0">
                <a:solidFill>
                  <a:srgbClr val="FF0000"/>
                </a:solidFill>
              </a:rPr>
              <a:t>Rezygnacja/wykluczenie</a:t>
            </a:r>
            <a:r>
              <a:rPr lang="pl-PL" dirty="0">
                <a:solidFill>
                  <a:srgbClr val="FF0000"/>
                </a:solidFill>
              </a:rPr>
              <a:t> recenzenta </a:t>
            </a:r>
            <a:r>
              <a:rPr lang="pl-PL" b="1" dirty="0">
                <a:solidFill>
                  <a:srgbClr val="FF0000"/>
                </a:solidFill>
              </a:rPr>
              <a:t>nie wymaga nowego losowania</a:t>
            </a:r>
            <a:r>
              <a:rPr lang="pl-PL" dirty="0">
                <a:solidFill>
                  <a:srgbClr val="FF0000"/>
                </a:solidFill>
              </a:rPr>
              <a:t>: automatycznie wchodzi </a:t>
            </a:r>
            <a:r>
              <a:rPr lang="pl-PL" b="1" dirty="0">
                <a:solidFill>
                  <a:srgbClr val="FF0000"/>
                </a:solidFill>
              </a:rPr>
              <a:t>kolejna </a:t>
            </a:r>
          </a:p>
          <a:p>
            <a:r>
              <a:rPr lang="pl-PL" b="1" dirty="0">
                <a:solidFill>
                  <a:srgbClr val="FF0000"/>
                </a:solidFill>
              </a:rPr>
              <a:t>osoba z rankingu</a:t>
            </a:r>
            <a:r>
              <a:rPr lang="pl-PL" dirty="0">
                <a:solidFill>
                  <a:srgbClr val="FF0000"/>
                </a:solidFill>
              </a:rPr>
              <a:t> (odpowiednio </a:t>
            </a:r>
            <a:r>
              <a:rPr lang="pl-PL" b="1" dirty="0">
                <a:solidFill>
                  <a:srgbClr val="FF0000"/>
                </a:solidFill>
              </a:rPr>
              <a:t>nr 6</a:t>
            </a:r>
            <a:r>
              <a:rPr lang="pl-PL" dirty="0">
                <a:solidFill>
                  <a:srgbClr val="FF0000"/>
                </a:solidFill>
              </a:rPr>
              <a:t> w postępowaniu o tytuł, </a:t>
            </a:r>
            <a:r>
              <a:rPr lang="pl-PL" b="1" dirty="0">
                <a:solidFill>
                  <a:srgbClr val="FF0000"/>
                </a:solidFill>
              </a:rPr>
              <a:t>nr 4</a:t>
            </a:r>
            <a:r>
              <a:rPr lang="pl-PL" dirty="0">
                <a:solidFill>
                  <a:srgbClr val="FF0000"/>
                </a:solidFill>
              </a:rPr>
              <a:t> w habilitacji, następnie nr 7/5 itd.).</a:t>
            </a:r>
          </a:p>
          <a:p>
            <a:r>
              <a:rPr lang="pl-PL" dirty="0"/>
              <a:t>Rozwiązanie to </a:t>
            </a:r>
            <a:r>
              <a:rPr lang="pl-PL" b="1" dirty="0"/>
              <a:t>istotnie ogranicza ryzyko przewlekłości</a:t>
            </a:r>
            <a:r>
              <a:rPr lang="pl-PL" dirty="0"/>
              <a:t> i skraca czas procedowania w razie zmian osobowych po stronie recenzentów (</a:t>
            </a:r>
            <a:r>
              <a:rPr lang="pl-PL" b="1" dirty="0"/>
              <a:t>art. 240 ustawy</a:t>
            </a:r>
            <a:r>
              <a:rPr lang="pl-PL" dirty="0"/>
              <a:t>).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695382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FF177F-3085-4025-8F7A-1AA050426C19}" type="slidenum">
              <a:rPr lang="pl-PL" altLang="pl-PL" smtClean="0"/>
              <a:pPr>
                <a:defRPr/>
              </a:pPr>
              <a:t>22</a:t>
            </a:fld>
            <a:endParaRPr lang="pl-PL" altLang="pl-PL"/>
          </a:p>
        </p:txBody>
      </p:sp>
      <p:sp>
        <p:nvSpPr>
          <p:cNvPr id="3" name="Prostokąt 2"/>
          <p:cNvSpPr/>
          <p:nvPr/>
        </p:nvSpPr>
        <p:spPr>
          <a:xfrm>
            <a:off x="1127448" y="188640"/>
            <a:ext cx="1029714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/>
              <a:t>Zmiana zasad losowania recenzentów (od października 2023 r.)</a:t>
            </a:r>
          </a:p>
          <a:p>
            <a:endParaRPr lang="pl-PL" sz="2000" b="1" dirty="0"/>
          </a:p>
          <a:p>
            <a:endParaRPr lang="pl-PL" sz="2000" b="1" dirty="0"/>
          </a:p>
          <a:p>
            <a:r>
              <a:rPr lang="pl-PL" sz="2000" b="1" dirty="0"/>
              <a:t>3) Procedura – krok po kroku </a:t>
            </a:r>
            <a:endParaRPr lang="pl-PL" sz="2000" dirty="0"/>
          </a:p>
          <a:p>
            <a:pPr lvl="0"/>
            <a:r>
              <a:rPr lang="pl-PL" sz="2000" b="1" dirty="0"/>
              <a:t>Weryfikacja listy kandydatów:</a:t>
            </a:r>
            <a:r>
              <a:rPr lang="pl-PL" sz="2000" dirty="0"/>
              <a:t> min. </a:t>
            </a:r>
            <a:r>
              <a:rPr lang="pl-PL" sz="2000" b="1" dirty="0"/>
              <a:t>15</a:t>
            </a:r>
            <a:r>
              <a:rPr lang="pl-PL" sz="2000" dirty="0"/>
              <a:t> (tytuł) / </a:t>
            </a:r>
            <a:r>
              <a:rPr lang="pl-PL" sz="2000" b="1" dirty="0"/>
              <a:t>9</a:t>
            </a:r>
            <a:r>
              <a:rPr lang="pl-PL" sz="2000" dirty="0"/>
              <a:t> (habilitacja), z wyłączeniem osób podlegających wykluczeniu ustawowemu.</a:t>
            </a:r>
          </a:p>
          <a:p>
            <a:pPr lvl="0"/>
            <a:endParaRPr lang="pl-PL" sz="2000" dirty="0"/>
          </a:p>
          <a:p>
            <a:pPr lvl="0"/>
            <a:r>
              <a:rPr lang="pl-PL" sz="2000" b="1" dirty="0"/>
              <a:t>Uruchomienie losowania w systemie:</a:t>
            </a:r>
            <a:r>
              <a:rPr lang="pl-PL" sz="2000" dirty="0"/>
              <a:t> system generuje </a:t>
            </a:r>
            <a:r>
              <a:rPr lang="pl-PL" sz="2000" b="1" dirty="0"/>
              <a:t>pełny ranking</a:t>
            </a:r>
            <a:r>
              <a:rPr lang="pl-PL" sz="2000" dirty="0"/>
              <a:t> kandydatów.</a:t>
            </a:r>
          </a:p>
          <a:p>
            <a:pPr lvl="0"/>
            <a:r>
              <a:rPr lang="pl-PL" sz="2000" b="1" dirty="0"/>
              <a:t>Z mocy prawa powołani są recenzenci:</a:t>
            </a:r>
            <a:endParaRPr lang="pl-PL" sz="2000" dirty="0"/>
          </a:p>
          <a:p>
            <a:pPr lvl="1"/>
            <a:r>
              <a:rPr lang="pl-PL" sz="2000" dirty="0"/>
              <a:t>tytuł – pozycje </a:t>
            </a:r>
            <a:r>
              <a:rPr lang="pl-PL" sz="2000" b="1" dirty="0"/>
              <a:t>1–5</a:t>
            </a:r>
            <a:r>
              <a:rPr lang="pl-PL" sz="2000" dirty="0"/>
              <a:t>,</a:t>
            </a:r>
          </a:p>
          <a:p>
            <a:pPr lvl="1"/>
            <a:r>
              <a:rPr lang="pl-PL" sz="2000" dirty="0"/>
              <a:t>habilitacja – pozycje </a:t>
            </a:r>
            <a:r>
              <a:rPr lang="pl-PL" sz="2000" b="1" dirty="0"/>
              <a:t>1–3</a:t>
            </a:r>
            <a:r>
              <a:rPr lang="pl-PL" sz="2000" dirty="0"/>
              <a:t>.</a:t>
            </a:r>
          </a:p>
          <a:p>
            <a:pPr lvl="1"/>
            <a:endParaRPr lang="pl-PL" sz="2000" dirty="0"/>
          </a:p>
          <a:p>
            <a:pPr lvl="0"/>
            <a:r>
              <a:rPr lang="pl-PL" sz="2000" b="1" dirty="0">
                <a:solidFill>
                  <a:srgbClr val="FF0000"/>
                </a:solidFill>
              </a:rPr>
              <a:t>Zmiana osobowa:</a:t>
            </a:r>
            <a:r>
              <a:rPr lang="pl-PL" sz="2000" dirty="0">
                <a:solidFill>
                  <a:srgbClr val="FF0000"/>
                </a:solidFill>
              </a:rPr>
              <a:t> w przypadku rezygnacji/wykluczenia przewodniczący Zespołu RDN </a:t>
            </a:r>
            <a:r>
              <a:rPr lang="pl-PL" sz="2000" b="1" dirty="0">
                <a:solidFill>
                  <a:srgbClr val="FF0000"/>
                </a:solidFill>
              </a:rPr>
              <a:t>nie wszczyna nowego losowania</a:t>
            </a:r>
            <a:r>
              <a:rPr lang="pl-PL" sz="2000" dirty="0">
                <a:solidFill>
                  <a:srgbClr val="FF0000"/>
                </a:solidFill>
              </a:rPr>
              <a:t> – autonomicznie powołuje następną osobę z rankingu (z zachowaniem </a:t>
            </a:r>
            <a:r>
              <a:rPr lang="pl-PL" sz="2000" dirty="0" err="1">
                <a:solidFill>
                  <a:srgbClr val="FF0000"/>
                </a:solidFill>
              </a:rPr>
              <a:t>wyłączeń</a:t>
            </a:r>
            <a:r>
              <a:rPr lang="pl-PL" sz="2000" dirty="0">
                <a:solidFill>
                  <a:srgbClr val="FF0000"/>
                </a:solidFill>
              </a:rPr>
              <a:t>).</a:t>
            </a:r>
          </a:p>
          <a:p>
            <a:pPr lvl="0"/>
            <a:endParaRPr lang="pl-PL" sz="2000" dirty="0"/>
          </a:p>
          <a:p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0214148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FF177F-3085-4025-8F7A-1AA050426C19}" type="slidenum">
              <a:rPr lang="pl-PL" altLang="pl-PL" smtClean="0"/>
              <a:pPr>
                <a:defRPr/>
              </a:pPr>
              <a:t>23</a:t>
            </a:fld>
            <a:endParaRPr lang="pl-PL" altLang="pl-PL"/>
          </a:p>
        </p:txBody>
      </p:sp>
      <p:sp>
        <p:nvSpPr>
          <p:cNvPr id="3" name="Prostokąt 2"/>
          <p:cNvSpPr/>
          <p:nvPr/>
        </p:nvSpPr>
        <p:spPr>
          <a:xfrm>
            <a:off x="767408" y="332656"/>
            <a:ext cx="1081499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/>
              <a:t>Zmiana zasad losowania recenzentów (od października 2023 r.)</a:t>
            </a:r>
          </a:p>
          <a:p>
            <a:endParaRPr lang="pl-PL" sz="2000" b="1" dirty="0"/>
          </a:p>
          <a:p>
            <a:r>
              <a:rPr lang="pl-PL" sz="2000" b="1" dirty="0"/>
              <a:t>4) Przykład techniczny</a:t>
            </a:r>
          </a:p>
          <a:p>
            <a:endParaRPr lang="pl-PL" sz="2000" dirty="0"/>
          </a:p>
          <a:p>
            <a:pPr lvl="0"/>
            <a:r>
              <a:rPr lang="pl-PL" sz="2000" dirty="0"/>
              <a:t>Tytuł: ranking 1–20. Powołani: </a:t>
            </a:r>
            <a:r>
              <a:rPr lang="pl-PL" sz="2000" b="1" dirty="0"/>
              <a:t>1–5</a:t>
            </a:r>
            <a:r>
              <a:rPr lang="pl-PL" sz="2000" dirty="0"/>
              <a:t>. Rezygnuje nr </a:t>
            </a:r>
            <a:r>
              <a:rPr lang="pl-PL" sz="2000" b="1" dirty="0"/>
              <a:t>3</a:t>
            </a:r>
            <a:r>
              <a:rPr lang="pl-PL" sz="2000" dirty="0"/>
              <a:t> → wchodzi </a:t>
            </a:r>
            <a:r>
              <a:rPr lang="pl-PL" sz="2000" b="1" dirty="0"/>
              <a:t>nr 6</a:t>
            </a:r>
            <a:r>
              <a:rPr lang="pl-PL" sz="2000" dirty="0"/>
              <a:t> (skład: 1, 2, 4, 5, 6).</a:t>
            </a:r>
          </a:p>
          <a:p>
            <a:pPr lvl="0"/>
            <a:r>
              <a:rPr lang="pl-PL" sz="2000" dirty="0"/>
              <a:t>Habilitacja: ranking 1–12. Powołani: </a:t>
            </a:r>
            <a:r>
              <a:rPr lang="pl-PL" sz="2000" b="1" dirty="0"/>
              <a:t>1–3</a:t>
            </a:r>
            <a:r>
              <a:rPr lang="pl-PL" sz="2000" dirty="0"/>
              <a:t>. Wykluczony nr </a:t>
            </a:r>
            <a:r>
              <a:rPr lang="pl-PL" sz="2000" b="1" dirty="0"/>
              <a:t>2</a:t>
            </a:r>
            <a:r>
              <a:rPr lang="pl-PL" sz="2000" dirty="0"/>
              <a:t> → wchodzi </a:t>
            </a:r>
            <a:r>
              <a:rPr lang="pl-PL" sz="2000" b="1" dirty="0"/>
              <a:t>nr 4</a:t>
            </a:r>
            <a:r>
              <a:rPr lang="pl-PL" sz="2000" dirty="0"/>
              <a:t>.</a:t>
            </a:r>
          </a:p>
          <a:p>
            <a:pPr lvl="0"/>
            <a:endParaRPr lang="pl-PL" sz="2000" dirty="0"/>
          </a:p>
          <a:p>
            <a:r>
              <a:rPr lang="pl-PL" sz="2000" b="1" dirty="0"/>
              <a:t>5) Najczęstsze pytania (FAQ):</a:t>
            </a:r>
          </a:p>
          <a:p>
            <a:pPr lvl="0"/>
            <a:r>
              <a:rPr lang="pl-PL" sz="2000" b="1" dirty="0"/>
              <a:t>- czy przy każdej rezygnacji trzeba losować ponownie?</a:t>
            </a:r>
            <a:r>
              <a:rPr lang="pl-PL" sz="2000" dirty="0"/>
              <a:t> Nie. Obowiązuje </a:t>
            </a:r>
            <a:r>
              <a:rPr lang="pl-PL" sz="2000" b="1" dirty="0"/>
              <a:t>wejście z rankingu</a:t>
            </a:r>
            <a:r>
              <a:rPr lang="pl-PL" sz="2000" dirty="0"/>
              <a:t>.</a:t>
            </a:r>
          </a:p>
          <a:p>
            <a:pPr lvl="0"/>
            <a:r>
              <a:rPr lang="pl-PL" sz="2000" b="1" dirty="0"/>
              <a:t>- co jeśli kolejna osoba z rankingu podlega wykluczeniu?</a:t>
            </a:r>
            <a:r>
              <a:rPr lang="pl-PL" sz="2000" dirty="0"/>
              <a:t> Pomija się ją i powołuje </a:t>
            </a:r>
            <a:r>
              <a:rPr lang="pl-PL" sz="2000" b="1" dirty="0"/>
              <a:t>następną</a:t>
            </a:r>
            <a:r>
              <a:rPr lang="pl-PL" sz="2000" dirty="0"/>
              <a:t>.</a:t>
            </a:r>
          </a:p>
          <a:p>
            <a:pPr lvl="0"/>
            <a:r>
              <a:rPr lang="pl-PL" sz="2000" b="1" dirty="0"/>
              <a:t>- czy minimalne liczby kandydatów (15/9) nadal obowiązują?</a:t>
            </a:r>
            <a:r>
              <a:rPr lang="pl-PL" sz="2000" dirty="0"/>
              <a:t> Tak.</a:t>
            </a:r>
          </a:p>
          <a:p>
            <a:pPr lvl="0"/>
            <a:r>
              <a:rPr lang="pl-PL" sz="2000" b="1"/>
              <a:t>- czy </a:t>
            </a:r>
            <a:r>
              <a:rPr lang="pl-PL" sz="2000" b="1" dirty="0"/>
              <a:t>ranking musi być ujawniony w aktach?</a:t>
            </a:r>
            <a:r>
              <a:rPr lang="pl-PL" sz="2000" dirty="0"/>
              <a:t> Tak – jako </a:t>
            </a:r>
            <a:r>
              <a:rPr lang="pl-PL" sz="2000" b="1" dirty="0"/>
              <a:t>dowód przebiegu losowania</a:t>
            </a:r>
            <a:r>
              <a:rPr lang="pl-PL" sz="2000" dirty="0"/>
              <a:t>.</a:t>
            </a:r>
          </a:p>
          <a:p>
            <a:pPr marL="342900" lvl="0" indent="-342900">
              <a:buFontTx/>
              <a:buChar char="-"/>
            </a:pPr>
            <a:endParaRPr lang="pl-PL" sz="2000" dirty="0"/>
          </a:p>
          <a:p>
            <a:r>
              <a:rPr lang="pl-PL" sz="2000" b="1" dirty="0"/>
              <a:t>6) Wejście w życie i stosowanie</a:t>
            </a:r>
            <a:endParaRPr lang="pl-PL" sz="2000" dirty="0"/>
          </a:p>
          <a:p>
            <a:r>
              <a:rPr lang="pl-PL" sz="2000" dirty="0">
                <a:solidFill>
                  <a:srgbClr val="FF0000"/>
                </a:solidFill>
              </a:rPr>
              <a:t>Nowe zasady stosuje się do </a:t>
            </a:r>
            <a:r>
              <a:rPr lang="pl-PL" sz="2000" b="1" dirty="0">
                <a:solidFill>
                  <a:srgbClr val="FF0000"/>
                </a:solidFill>
              </a:rPr>
              <a:t>postępowań wszczętych i losowanych od października 2023 r.</a:t>
            </a:r>
            <a:r>
              <a:rPr lang="pl-PL" sz="2000" dirty="0">
                <a:solidFill>
                  <a:srgbClr val="FF0000"/>
                </a:solidFill>
              </a:rPr>
              <a:t> Postępowania losowane wcześniej prowadzi się na dotychczasowych zasadach, chyba że przepisy szczególne stanowią inaczej.</a:t>
            </a:r>
          </a:p>
        </p:txBody>
      </p:sp>
    </p:spTree>
    <p:extLst>
      <p:ext uri="{BB962C8B-B14F-4D97-AF65-F5344CB8AC3E}">
        <p14:creationId xmlns:p14="http://schemas.microsoft.com/office/powerpoint/2010/main" val="12558383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139644EF-1739-2C62-541F-4EBA79C12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FF177F-3085-4025-8F7A-1AA050426C19}" type="slidenum">
              <a:rPr lang="pl-PL" altLang="pl-PL" smtClean="0"/>
              <a:pPr>
                <a:defRPr/>
              </a:pPr>
              <a:t>24</a:t>
            </a:fld>
            <a:endParaRPr lang="pl-PL" alt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0C58C38-111E-3BAC-A453-BD05AB1B0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9596"/>
            <a:ext cx="12192000" cy="633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4538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C53886A0-2FD7-3FC7-F951-F4CB7F131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FF177F-3085-4025-8F7A-1AA050426C19}" type="slidenum">
              <a:rPr lang="pl-PL" altLang="pl-PL" smtClean="0"/>
              <a:pPr>
                <a:defRPr/>
              </a:pPr>
              <a:t>25</a:t>
            </a:fld>
            <a:endParaRPr lang="pl-PL" alt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D15478E-D53E-A0C9-F862-BA38006C88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8704"/>
            <a:ext cx="12192000" cy="6360592"/>
          </a:xfrm>
          <a:prstGeom prst="rect">
            <a:avLst/>
          </a:prstGeom>
        </p:spPr>
      </p:pic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533F43BC-65CF-F3F8-DC1C-41B99B795440}"/>
              </a:ext>
            </a:extLst>
          </p:cNvPr>
          <p:cNvCxnSpPr>
            <a:cxnSpLocks/>
          </p:cNvCxnSpPr>
          <p:nvPr/>
        </p:nvCxnSpPr>
        <p:spPr>
          <a:xfrm>
            <a:off x="6168008" y="3284984"/>
            <a:ext cx="5904656" cy="0"/>
          </a:xfrm>
          <a:prstGeom prst="line">
            <a:avLst/>
          </a:prstGeom>
          <a:ln w="38100">
            <a:solidFill>
              <a:srgbClr val="CC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27963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>
            <a:extLst>
              <a:ext uri="{FF2B5EF4-FFF2-40B4-BE49-F238E27FC236}">
                <a16:creationId xmlns:a16="http://schemas.microsoft.com/office/drawing/2014/main" id="{EFE07226-641C-2A51-2537-EA936CCC1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8025" y="404813"/>
            <a:ext cx="8235950" cy="568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1905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ts val="400"/>
              </a:spcBef>
              <a:buClr>
                <a:srgbClr val="E17000"/>
              </a:buClr>
              <a:buSzPct val="100000"/>
            </a:pPr>
            <a:endParaRPr lang="pl-PL" altLang="pl-PL">
              <a:solidFill>
                <a:srgbClr val="0070C0"/>
              </a:solidFill>
            </a:endParaRP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B36ADA1C-0337-C94D-AE9E-54EC2F8576F7}"/>
              </a:ext>
            </a:extLst>
          </p:cNvPr>
          <p:cNvSpPr txBox="1">
            <a:spLocks/>
          </p:cNvSpPr>
          <p:nvPr/>
        </p:nvSpPr>
        <p:spPr>
          <a:xfrm>
            <a:off x="1398786" y="692696"/>
            <a:ext cx="9377734" cy="56229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  <a:defRPr/>
            </a:pPr>
            <a:endParaRPr lang="pl-PL" altLang="pl-PL" sz="3600" kern="0" dirty="0"/>
          </a:p>
          <a:p>
            <a:pPr marL="0" indent="0">
              <a:buNone/>
              <a:defRPr/>
            </a:pPr>
            <a:endParaRPr lang="pl-PL" altLang="pl-PL" sz="3600" kern="0" dirty="0"/>
          </a:p>
          <a:p>
            <a:pPr marL="0" indent="0">
              <a:buNone/>
              <a:defRPr/>
            </a:pPr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		      </a:t>
            </a:r>
            <a:r>
              <a:rPr lang="pl-PL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A5002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Dziękuję za uwagę</a:t>
            </a:r>
          </a:p>
          <a:p>
            <a:pPr marL="0" indent="0">
              <a:buNone/>
              <a:defRPr/>
            </a:pPr>
            <a:endParaRPr lang="pl-PL" sz="3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0" indent="0">
              <a:buNone/>
              <a:defRPr/>
            </a:pPr>
            <a:endParaRPr lang="pl-PL" sz="3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0" indent="0" algn="ctr" eaLnBrk="1" hangingPunct="1">
              <a:buNone/>
            </a:pPr>
            <a:r>
              <a:rPr lang="pl-PL" altLang="pl-PL" sz="2400" kern="0" dirty="0">
                <a:solidFill>
                  <a:srgbClr val="0070C0"/>
                </a:solidFill>
              </a:rPr>
              <a:t>prof. dr hab. Grzegorz Węgrzyn</a:t>
            </a:r>
          </a:p>
          <a:p>
            <a:pPr marL="0" indent="0" algn="ctr" eaLnBrk="1" hangingPunct="1">
              <a:buNone/>
            </a:pPr>
            <a:r>
              <a:rPr lang="pl-PL" altLang="pl-PL" sz="2000" kern="0" dirty="0">
                <a:solidFill>
                  <a:srgbClr val="0070C0"/>
                </a:solidFill>
              </a:rPr>
              <a:t>Zastępca Przewodniczącego Rady Doskonałości Naukowej</a:t>
            </a:r>
          </a:p>
          <a:p>
            <a:pPr marL="0" indent="0">
              <a:buNone/>
              <a:defRPr/>
            </a:pPr>
            <a:endParaRPr lang="pl-PL" sz="2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0" indent="0">
              <a:buNone/>
              <a:defRPr/>
            </a:pPr>
            <a:r>
              <a:rPr lang="pl-PL" altLang="pl-PL" sz="3600" kern="0" dirty="0"/>
              <a:t>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endParaRPr lang="pl-PL" altLang="pl-PL" kern="0" dirty="0"/>
          </a:p>
        </p:txBody>
      </p:sp>
    </p:spTree>
    <p:extLst>
      <p:ext uri="{BB962C8B-B14F-4D97-AF65-F5344CB8AC3E}">
        <p14:creationId xmlns:p14="http://schemas.microsoft.com/office/powerpoint/2010/main" val="550499285"/>
      </p:ext>
    </p:extLst>
  </p:cSld>
  <p:clrMapOvr>
    <a:masterClrMapping/>
  </p:clrMapOvr>
</p:sld>
</file>

<file path=ppt/theme/theme1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domyśln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domyśln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2003</TotalTime>
  <Words>1550</Words>
  <Application>Microsoft Office PowerPoint</Application>
  <PresentationFormat>Panoramiczny</PresentationFormat>
  <Paragraphs>120</Paragraphs>
  <Slides>26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26</vt:i4>
      </vt:variant>
    </vt:vector>
  </HeadingPairs>
  <TitlesOfParts>
    <vt:vector size="31" baseType="lpstr">
      <vt:lpstr>Arial</vt:lpstr>
      <vt:lpstr>Calibri</vt:lpstr>
      <vt:lpstr>Wingdings</vt:lpstr>
      <vt:lpstr>Projekt domyślny</vt:lpstr>
      <vt:lpstr>Projekt domyślny</vt:lpstr>
      <vt:lpstr>Prezentacja programu PowerPoint</vt:lpstr>
      <vt:lpstr>WAŻNE!  - W postępowaniach habilitacyjnych podmioty habilitujące powinny stosować takie same zasady oceny merytorycznej wniosków, jakie stosowane są przez RDN   w rozpatrywaniu wniosków o tytuł profesora.  - Wewnętrzne regulaminy podmiotów habilitujących NIE powinny zawierać limitów ilościowych, w szczególności określających minimalne wysokości wskaźników bibliometrycznych, punktowych, itd.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UWAGA!  Wewnętrzne regulaminy podmiotów habilitujących NIE powinny zawierać limitów ilościowych, w szczególności określających minimalne wysokości wskaźników bibliometrycznych, punktowych, itd.</vt:lpstr>
      <vt:lpstr>UWAGI</vt:lpstr>
      <vt:lpstr>UWAGI</vt:lpstr>
      <vt:lpstr>UWAGI</vt:lpstr>
      <vt:lpstr>UWAGI</vt:lpstr>
      <vt:lpstr>UWAGI</vt:lpstr>
      <vt:lpstr>UWAGI</vt:lpstr>
      <vt:lpstr>PRZYKŁAD</vt:lpstr>
      <vt:lpstr>Prezentacja programu PowerPoint</vt:lpstr>
      <vt:lpstr>Prezentacja programu PowerPoint</vt:lpstr>
      <vt:lpstr>Prezentacja programu PowerPoint</vt:lpstr>
      <vt:lpstr>Powoływanie recenzentów i inne procedury w postępowaniach prowadzonych w RDN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UG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Biochemia i genetyka bakterii i bakteriofagów:  implikacje dla biologii organizmów eukariotycznych i medycyny</dc:title>
  <dc:creator>KBM</dc:creator>
  <cp:lastModifiedBy>Jerzy Deneka</cp:lastModifiedBy>
  <cp:revision>228</cp:revision>
  <dcterms:created xsi:type="dcterms:W3CDTF">2005-09-07T21:18:15Z</dcterms:created>
  <dcterms:modified xsi:type="dcterms:W3CDTF">2026-10-01T06:26:13Z</dcterms:modified>
</cp:coreProperties>
</file>