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C16961-C7BD-49C1-AD27-95B6503B4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EF76F2D-058B-4EA6-B003-A60D3229D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1784B72-F7DE-40E3-A7F2-DE11EFDBD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FD75-37A4-4C44-8217-46DB65581FCB}" type="datetimeFigureOut">
              <a:rPr lang="pl-PL" smtClean="0"/>
              <a:t>25.06.2024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7E0487B-682E-466A-ACCF-611B5EAF4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AF9E6A5-693A-40FD-AA94-A244F0CA4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A998-DEC5-4BFB-9C9D-82CF23C2EB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4292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CC399B-EE45-4604-BF2D-FA95D34C2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0429640-D04C-4412-9F2B-A049BCB0A4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48BB33A-7DD8-4ABE-91B2-D250DE15A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FD75-37A4-4C44-8217-46DB65581FCB}" type="datetimeFigureOut">
              <a:rPr lang="pl-PL" smtClean="0"/>
              <a:t>25.06.2024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F06C61A-405B-4A70-85A0-9EA215DF7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8B84504-D9BB-45AF-8E33-625DFFB2F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A998-DEC5-4BFB-9C9D-82CF23C2EB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7697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6FA97EA-0BFA-4D04-BB3C-8DCB0CB400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19C1DF1-FD65-48C3-B3F1-AC0D28624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F3B5557-EC6C-4BC1-BECF-6C326357C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FD75-37A4-4C44-8217-46DB65581FCB}" type="datetimeFigureOut">
              <a:rPr lang="pl-PL" smtClean="0"/>
              <a:t>25.06.2024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EE4C457-5B05-427D-A0DB-8586F9AFD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926B7AF-43D7-48AF-86BF-94945EB71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A998-DEC5-4BFB-9C9D-82CF23C2EB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6876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34CD5F-4CA1-49C9-BEFF-4130BC0B6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AA8AB1-0FCB-4416-847F-9D789C777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B1FDAA3-8719-4419-99FA-36DF2E932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FD75-37A4-4C44-8217-46DB65581FCB}" type="datetimeFigureOut">
              <a:rPr lang="pl-PL" smtClean="0"/>
              <a:t>25.06.2024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E2AAFC6-D339-4E7A-B366-AAD77544D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36B19D5-138C-4E3A-BBCE-4BB952D8E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A998-DEC5-4BFB-9C9D-82CF23C2EB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5273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02B144-87EF-4E59-9135-8226D3DEB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477C4BE-04C2-478B-9DDF-BF37E7BE3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F05D46-DFCF-4680-AD22-4AD69D1F2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FD75-37A4-4C44-8217-46DB65581FCB}" type="datetimeFigureOut">
              <a:rPr lang="pl-PL" smtClean="0"/>
              <a:t>25.06.2024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55D992A-D99F-4D80-9C79-BDFA4FF7C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29B687D-1B3B-4CF5-89B5-56A9716EC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A998-DEC5-4BFB-9C9D-82CF23C2EB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0171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38F4B3-084A-4AB7-BF53-745D09932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342D41-4C61-4398-927F-5766B766C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C4B2A30-F30C-4269-9F36-3646BC243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3BB7B3F-B9D5-443A-8B13-BE8F1FD60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FD75-37A4-4C44-8217-46DB65581FCB}" type="datetimeFigureOut">
              <a:rPr lang="pl-PL" smtClean="0"/>
              <a:t>25.06.2024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D55DDE2-0FBC-4023-A8DC-8676FCADF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37D0BFD-1AEB-4FA3-86BD-7D4632C1C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A998-DEC5-4BFB-9C9D-82CF23C2EB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8926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C01337-BC64-4A9B-88D7-CDB7DE56C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3308E62-9031-46ED-A91E-F03F1BAA9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C1A5F8C-A1F3-43DA-8CB2-2330EBD81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B280569-2E69-4904-B7BF-684A7412B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310F3BF-CA21-4480-A622-B2C0421B13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8DEDBB0-C168-42F2-BC2B-77E750F78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FD75-37A4-4C44-8217-46DB65581FCB}" type="datetimeFigureOut">
              <a:rPr lang="pl-PL" smtClean="0"/>
              <a:t>25.06.2024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81FEF46-112C-4979-8927-CAAFACA28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BA611317-66BF-4A10-957A-0061A7173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A998-DEC5-4BFB-9C9D-82CF23C2EB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078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E598D9-12D6-4BF4-B44F-A5626DA4C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272D61C-4706-468B-8FF5-78A18EBB3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FD75-37A4-4C44-8217-46DB65581FCB}" type="datetimeFigureOut">
              <a:rPr lang="pl-PL" smtClean="0"/>
              <a:t>25.06.2024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592399C-E099-4270-8629-003DDB22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8819923-F306-4CF3-BF5A-C487EF31C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A998-DEC5-4BFB-9C9D-82CF23C2EB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604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2AD8A56-B01A-494E-AF94-85979DA48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FD75-37A4-4C44-8217-46DB65581FCB}" type="datetimeFigureOut">
              <a:rPr lang="pl-PL" smtClean="0"/>
              <a:t>25.06.2024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69877B8-46BD-47AC-A6A3-CCCBAF54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FE7E0E5-DE23-4DB0-865B-62A2BAB61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A998-DEC5-4BFB-9C9D-82CF23C2EB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42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D08383-1352-4D64-BF32-0C4DB0C98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988981-C7D4-40D1-8904-B8FF2B269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7DADD5F-79BD-435F-8E40-2DF36902C4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878F032-76F5-43EF-A034-1A83BBE02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FD75-37A4-4C44-8217-46DB65581FCB}" type="datetimeFigureOut">
              <a:rPr lang="pl-PL" smtClean="0"/>
              <a:t>25.06.2024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DED324A-6E49-4A07-A9ED-5EC13B4E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AC37B7D-AB7E-4DBD-90E8-6689716B5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A998-DEC5-4BFB-9C9D-82CF23C2EB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3266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F2BFB3-CB79-43A8-BA3F-6398B7AAE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9F6FBBA-F838-4272-941F-F4A320E525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9F6124A-198C-40BE-AD02-4E3BDE5E8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867ADA5-641E-4A39-9E8B-081093647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FD75-37A4-4C44-8217-46DB65581FCB}" type="datetimeFigureOut">
              <a:rPr lang="pl-PL" smtClean="0"/>
              <a:t>25.06.2024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0E3AF6C-61FA-4447-B009-4CCDE76AF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5AACFB7-2B09-4284-AE10-3BCB92A83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A998-DEC5-4BFB-9C9D-82CF23C2EB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685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4097BE4-01CD-4DE8-A89E-625552C18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C92B062-6F79-446C-B899-960BD1644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1997FDC-8D20-40B2-BE20-870F3F6FD1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8FD75-37A4-4C44-8217-46DB65581FCB}" type="datetimeFigureOut">
              <a:rPr lang="pl-PL" smtClean="0"/>
              <a:t>25.06.2024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B9888FF-7D7E-42BA-8AC3-13F1D9C39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F109247-727F-4A3A-ADD9-49B1E7127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CA998-DEC5-4BFB-9C9D-82CF23C2EB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67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95FE30-0BA6-45FE-9FC3-4196F8B843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4B1E659-D26E-42DB-B090-75DBC03325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10" t="20795" r="7110" b="24404"/>
          <a:stretch/>
        </p:blipFill>
        <p:spPr>
          <a:xfrm>
            <a:off x="0" y="0"/>
            <a:ext cx="12199509" cy="4259844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EC69B464-A1EC-43AF-9108-645289E949E6}"/>
              </a:ext>
            </a:extLst>
          </p:cNvPr>
          <p:cNvSpPr/>
          <p:nvPr/>
        </p:nvSpPr>
        <p:spPr>
          <a:xfrm>
            <a:off x="240484" y="4566599"/>
            <a:ext cx="117110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i="0" dirty="0">
                <a:solidFill>
                  <a:srgbClr val="FF0000"/>
                </a:solidFill>
                <a:effectLst/>
                <a:latin typeface="Open Sans"/>
              </a:rPr>
              <a:t>A - NAUKA</a:t>
            </a:r>
          </a:p>
          <a:p>
            <a:pPr algn="ctr"/>
            <a:r>
              <a:rPr lang="pl-PL" sz="3600" b="1" i="0" dirty="0">
                <a:solidFill>
                  <a:srgbClr val="1E1E1E"/>
                </a:solidFill>
                <a:effectLst/>
                <a:latin typeface="Open Sans"/>
              </a:rPr>
              <a:t>PANEL: A.6.</a:t>
            </a:r>
            <a:r>
              <a:rPr lang="pl-PL" sz="3200" b="1" i="0" dirty="0">
                <a:solidFill>
                  <a:srgbClr val="1E1E1E"/>
                </a:solidFill>
                <a:effectLst/>
                <a:latin typeface="Open Sans"/>
              </a:rPr>
              <a:t> </a:t>
            </a:r>
          </a:p>
          <a:p>
            <a:pPr algn="ctr"/>
            <a:r>
              <a:rPr lang="pl-PL" sz="3200" b="1" i="0" dirty="0">
                <a:solidFill>
                  <a:srgbClr val="1E1E1E"/>
                </a:solidFill>
                <a:effectLst/>
                <a:latin typeface="Open Sans"/>
              </a:rPr>
              <a:t>ZINTEGROWANY SYSTEM TRANSPORTOWY POLSKI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99643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652E414-6F08-4F74-8ABA-786FA439A302}"/>
              </a:ext>
            </a:extLst>
          </p:cNvPr>
          <p:cNvSpPr/>
          <p:nvPr/>
        </p:nvSpPr>
        <p:spPr>
          <a:xfrm>
            <a:off x="303402" y="369565"/>
            <a:ext cx="11585196" cy="635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i="0" dirty="0">
                <a:solidFill>
                  <a:srgbClr val="1E1E1E"/>
                </a:solidFill>
                <a:effectLst/>
                <a:latin typeface="Open Sans"/>
              </a:rPr>
              <a:t>A.6. ZINTEGROWANY SYSTEM TRANSPORTOWY POLSKI</a:t>
            </a:r>
            <a:br>
              <a:rPr lang="pl-PL" sz="2800" dirty="0"/>
            </a:br>
            <a:r>
              <a:rPr lang="pl-PL" sz="2400" b="0" i="1" dirty="0">
                <a:effectLst/>
                <a:latin typeface="Open Sans"/>
              </a:rPr>
              <a:t>Moderator - Prof. Stanisław Gaca</a:t>
            </a:r>
          </a:p>
          <a:p>
            <a:pPr algn="ctr">
              <a:spcBef>
                <a:spcPts val="2400"/>
              </a:spcBef>
            </a:pPr>
            <a:r>
              <a:rPr lang="pl-PL" sz="2800" b="1" dirty="0">
                <a:latin typeface="Open Sans"/>
              </a:rPr>
              <a:t>Uczestnicy panelu:</a:t>
            </a:r>
          </a:p>
          <a:p>
            <a:pPr>
              <a:spcBef>
                <a:spcPts val="1800"/>
              </a:spcBef>
            </a:pPr>
            <a:r>
              <a:rPr lang="pl-PL" sz="2000" b="1" i="0" dirty="0">
                <a:solidFill>
                  <a:srgbClr val="1E1E1E"/>
                </a:solidFill>
                <a:effectLst/>
                <a:latin typeface="Open Sans"/>
              </a:rPr>
              <a:t>Dr Tomasz </a:t>
            </a:r>
            <a:r>
              <a:rPr lang="pl-PL" sz="2000" b="1" i="0" dirty="0" err="1">
                <a:solidFill>
                  <a:srgbClr val="1E1E1E"/>
                </a:solidFill>
                <a:effectLst/>
                <a:latin typeface="Open Sans"/>
              </a:rPr>
              <a:t>Dybicz</a:t>
            </a:r>
            <a:r>
              <a:rPr lang="pl-PL" sz="2000" b="1" i="0" dirty="0">
                <a:solidFill>
                  <a:srgbClr val="1E1E1E"/>
                </a:solidFill>
                <a:effectLst/>
                <a:latin typeface="Open Sans"/>
              </a:rPr>
              <a:t> </a:t>
            </a:r>
            <a:r>
              <a:rPr lang="pl-PL" sz="2000" i="0" dirty="0">
                <a:solidFill>
                  <a:srgbClr val="1E1E1E"/>
                </a:solidFill>
                <a:effectLst/>
                <a:latin typeface="Open Sans"/>
              </a:rPr>
              <a:t>(PW) </a:t>
            </a:r>
            <a:r>
              <a:rPr lang="pl-PL" sz="2000" b="1" i="0" dirty="0">
                <a:solidFill>
                  <a:srgbClr val="1E1E1E"/>
                </a:solidFill>
                <a:effectLst/>
                <a:latin typeface="Open Sans"/>
              </a:rPr>
              <a:t>- Transport drogowy</a:t>
            </a:r>
            <a:r>
              <a:rPr lang="pl-PL" b="0" i="0" dirty="0">
                <a:solidFill>
                  <a:srgbClr val="1E1E1E"/>
                </a:solidFill>
                <a:effectLst/>
                <a:latin typeface="Open Sans"/>
              </a:rPr>
              <a:t> - stan i perspektywy rozwoju w aspekcie integracji z innymi gałęziami transportu</a:t>
            </a:r>
          </a:p>
          <a:p>
            <a:pPr>
              <a:spcBef>
                <a:spcPts val="1800"/>
              </a:spcBef>
            </a:pPr>
            <a:r>
              <a:rPr lang="pl-PL" sz="2000" b="1" i="1" dirty="0">
                <a:solidFill>
                  <a:srgbClr val="1E1E1E"/>
                </a:solidFill>
                <a:latin typeface="Open Sans"/>
              </a:rPr>
              <a:t>(Prof. Maciej Kruszyna </a:t>
            </a:r>
            <a:r>
              <a:rPr lang="pl-PL" sz="2000" i="1" dirty="0">
                <a:solidFill>
                  <a:srgbClr val="1E1E1E"/>
                </a:solidFill>
                <a:latin typeface="Open Sans"/>
              </a:rPr>
              <a:t>(</a:t>
            </a:r>
            <a:r>
              <a:rPr lang="pl-PL" sz="2000" dirty="0" err="1">
                <a:solidFill>
                  <a:srgbClr val="1E1E1E"/>
                </a:solidFill>
                <a:latin typeface="Open Sans"/>
              </a:rPr>
              <a:t>PWr</a:t>
            </a:r>
            <a:r>
              <a:rPr lang="pl-PL" sz="2000" i="1" dirty="0">
                <a:solidFill>
                  <a:srgbClr val="1E1E1E"/>
                </a:solidFill>
                <a:latin typeface="Open Sans"/>
              </a:rPr>
              <a:t>)</a:t>
            </a:r>
            <a:r>
              <a:rPr lang="pl-PL" sz="2000" b="1" i="1" dirty="0">
                <a:solidFill>
                  <a:srgbClr val="1E1E1E"/>
                </a:solidFill>
                <a:latin typeface="Open Sans"/>
              </a:rPr>
              <a:t>)</a:t>
            </a:r>
            <a:r>
              <a:rPr lang="pl-PL" sz="2000" b="1" dirty="0">
                <a:solidFill>
                  <a:srgbClr val="1E1E1E"/>
                </a:solidFill>
                <a:latin typeface="Open Sans"/>
              </a:rPr>
              <a:t> - Transport kolejowy </a:t>
            </a:r>
            <a:r>
              <a:rPr lang="pl-PL" b="0" i="0" dirty="0">
                <a:solidFill>
                  <a:srgbClr val="1E1E1E"/>
                </a:solidFill>
                <a:effectLst/>
                <a:latin typeface="Open Sans"/>
              </a:rPr>
              <a:t>- stan i perspektywy rozwoju w aspekcie integracji z innymi gałęziami transportu</a:t>
            </a:r>
          </a:p>
          <a:p>
            <a:pPr>
              <a:spcBef>
                <a:spcPts val="1800"/>
              </a:spcBef>
            </a:pPr>
            <a:r>
              <a:rPr lang="pl-PL" sz="2000" b="1" dirty="0">
                <a:solidFill>
                  <a:srgbClr val="1E1E1E"/>
                </a:solidFill>
                <a:latin typeface="Open Sans"/>
              </a:rPr>
              <a:t>Prof. Marta Mańkowska </a:t>
            </a:r>
            <a:r>
              <a:rPr lang="pl-PL" sz="2000" dirty="0">
                <a:solidFill>
                  <a:srgbClr val="1E1E1E"/>
                </a:solidFill>
                <a:latin typeface="Open Sans"/>
              </a:rPr>
              <a:t>(</a:t>
            </a:r>
            <a:r>
              <a:rPr lang="pl-PL" sz="2000" dirty="0" err="1">
                <a:solidFill>
                  <a:srgbClr val="1E1E1E"/>
                </a:solidFill>
                <a:latin typeface="Open Sans"/>
              </a:rPr>
              <a:t>USz</a:t>
            </a:r>
            <a:r>
              <a:rPr lang="pl-PL" sz="2000" dirty="0">
                <a:solidFill>
                  <a:srgbClr val="1E1E1E"/>
                </a:solidFill>
                <a:latin typeface="Open Sans"/>
              </a:rPr>
              <a:t>) </a:t>
            </a:r>
            <a:r>
              <a:rPr lang="pl-PL" sz="2000" b="1" dirty="0">
                <a:solidFill>
                  <a:srgbClr val="1E1E1E"/>
                </a:solidFill>
                <a:latin typeface="Open Sans"/>
              </a:rPr>
              <a:t>- Transport wodny i porty </a:t>
            </a:r>
            <a:r>
              <a:rPr lang="pl-PL" b="0" i="0" dirty="0">
                <a:solidFill>
                  <a:srgbClr val="1E1E1E"/>
                </a:solidFill>
                <a:effectLst/>
                <a:latin typeface="Open Sans"/>
              </a:rPr>
              <a:t>- stan i perspektywy rozwoju w aspekcie integracji z innymi gałęziami transportu</a:t>
            </a:r>
          </a:p>
          <a:p>
            <a:pPr>
              <a:spcBef>
                <a:spcPts val="1200"/>
              </a:spcBef>
            </a:pPr>
            <a:r>
              <a:rPr lang="pl-PL" sz="2000" b="1" dirty="0">
                <a:solidFill>
                  <a:srgbClr val="1E1E1E"/>
                </a:solidFill>
                <a:latin typeface="Open Sans"/>
              </a:rPr>
              <a:t>Prof. Jacek Skorupski </a:t>
            </a:r>
            <a:r>
              <a:rPr lang="pl-PL" sz="2000" dirty="0">
                <a:solidFill>
                  <a:srgbClr val="1E1E1E"/>
                </a:solidFill>
                <a:latin typeface="Open Sans"/>
              </a:rPr>
              <a:t>(PW) </a:t>
            </a:r>
            <a:r>
              <a:rPr lang="pl-PL" sz="2000" b="1" dirty="0">
                <a:solidFill>
                  <a:srgbClr val="1E1E1E"/>
                </a:solidFill>
                <a:latin typeface="Open Sans"/>
              </a:rPr>
              <a:t>- Transport lotniczy</a:t>
            </a:r>
            <a:r>
              <a:rPr lang="pl-PL" b="0" i="0" dirty="0">
                <a:solidFill>
                  <a:srgbClr val="1E1E1E"/>
                </a:solidFill>
                <a:effectLst/>
                <a:latin typeface="Open Sans"/>
              </a:rPr>
              <a:t> - stan i perspektywy rozwoju w aspekcie integracji z innymi gałęziami transportu</a:t>
            </a:r>
          </a:p>
          <a:p>
            <a:pPr>
              <a:spcBef>
                <a:spcPts val="1200"/>
              </a:spcBef>
            </a:pPr>
            <a:r>
              <a:rPr lang="pl-PL" sz="2000" b="1" dirty="0">
                <a:solidFill>
                  <a:srgbClr val="1E1E1E"/>
                </a:solidFill>
                <a:latin typeface="Open Sans"/>
              </a:rPr>
              <a:t>Prof. Adam </a:t>
            </a:r>
            <a:r>
              <a:rPr lang="pl-PL" sz="2000" b="1" dirty="0" err="1">
                <a:solidFill>
                  <a:srgbClr val="1E1E1E"/>
                </a:solidFill>
                <a:latin typeface="Open Sans"/>
              </a:rPr>
              <a:t>Wysokowski</a:t>
            </a:r>
            <a:r>
              <a:rPr lang="pl-PL" sz="2000" b="1" dirty="0">
                <a:solidFill>
                  <a:srgbClr val="1E1E1E"/>
                </a:solidFill>
                <a:latin typeface="Open Sans"/>
              </a:rPr>
              <a:t> </a:t>
            </a:r>
            <a:r>
              <a:rPr lang="pl-PL" sz="2000" dirty="0">
                <a:solidFill>
                  <a:srgbClr val="1E1E1E"/>
                </a:solidFill>
                <a:latin typeface="Open Sans"/>
              </a:rPr>
              <a:t>(UZ) </a:t>
            </a:r>
            <a:r>
              <a:rPr lang="pl-PL" sz="2000" b="1" dirty="0">
                <a:solidFill>
                  <a:srgbClr val="1E1E1E"/>
                </a:solidFill>
                <a:latin typeface="Open Sans"/>
              </a:rPr>
              <a:t>- Odporność infrastruktury transportowej na ekstremalne zdarzenia klimatyczne, sejsmiczne i eksploatacyjne</a:t>
            </a:r>
          </a:p>
          <a:p>
            <a:pPr>
              <a:spcBef>
                <a:spcPts val="1200"/>
              </a:spcBef>
            </a:pPr>
            <a:r>
              <a:rPr lang="pl-PL" sz="2000" b="1" dirty="0">
                <a:solidFill>
                  <a:srgbClr val="1E1E1E"/>
                </a:solidFill>
                <a:latin typeface="Open Sans"/>
              </a:rPr>
              <a:t>Mateusz Wójcik </a:t>
            </a:r>
            <a:r>
              <a:rPr lang="pl-PL" sz="2000" dirty="0">
                <a:solidFill>
                  <a:srgbClr val="1E1E1E"/>
                </a:solidFill>
                <a:latin typeface="Open Sans"/>
              </a:rPr>
              <a:t>(CUPT) </a:t>
            </a:r>
            <a:r>
              <a:rPr lang="pl-PL" sz="2000" b="1" dirty="0">
                <a:solidFill>
                  <a:srgbClr val="1E1E1E"/>
                </a:solidFill>
                <a:latin typeface="Open Sans"/>
              </a:rPr>
              <a:t>- Zintegrowany Model Ruchu jako narzędzie do opracowania prognoz ruchu</a:t>
            </a:r>
          </a:p>
        </p:txBody>
      </p:sp>
    </p:spTree>
    <p:extLst>
      <p:ext uri="{BB962C8B-B14F-4D97-AF65-F5344CB8AC3E}">
        <p14:creationId xmlns:p14="http://schemas.microsoft.com/office/powerpoint/2010/main" val="845866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059295CC-FBDE-4DCD-8E83-C3C74914C06D}"/>
              </a:ext>
            </a:extLst>
          </p:cNvPr>
          <p:cNvSpPr txBox="1"/>
          <p:nvPr/>
        </p:nvSpPr>
        <p:spPr>
          <a:xfrm>
            <a:off x="1549166" y="595619"/>
            <a:ext cx="909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latin typeface="Open Sans"/>
              </a:rPr>
              <a:t>KRÓTKIE WPROWADZENIE DO PROBLEMU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F4CA027E-8205-4135-A3C2-85D0C028E735}"/>
              </a:ext>
            </a:extLst>
          </p:cNvPr>
          <p:cNvSpPr/>
          <p:nvPr/>
        </p:nvSpPr>
        <p:spPr>
          <a:xfrm>
            <a:off x="278234" y="1409629"/>
            <a:ext cx="11635530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latin typeface="Open Sans"/>
              </a:rPr>
              <a:t>Cel krajowej polityki transportowej </a:t>
            </a:r>
            <a:r>
              <a:rPr lang="pl-PL" sz="2400" dirty="0">
                <a:latin typeface="Open Sans"/>
              </a:rPr>
              <a:t>wpisany do „Strategii Zrównoważonego Rozwoju Transportu do 2030 roku” (SRT2030): </a:t>
            </a:r>
          </a:p>
          <a:p>
            <a:pPr algn="ctr">
              <a:spcBef>
                <a:spcPts val="600"/>
              </a:spcBef>
            </a:pPr>
            <a:r>
              <a:rPr lang="pl-PL" sz="2400" i="1" dirty="0">
                <a:latin typeface="Open Sans"/>
              </a:rPr>
              <a:t>„zwiększenie dostępności transportowej oraz poprawa bezpieczeństwa uczestników ruchu i efektywności sektora transportowego poprzez utworzenie spójnego, zrównoważonego, innowacyjnego i przyjaznego użytkownikowi systemu transportowego w wymiarze krajowym, europejskim i globalnym”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82BAFA23-AEE5-4446-8E51-27E9646FB4A3}"/>
              </a:ext>
            </a:extLst>
          </p:cNvPr>
          <p:cNvSpPr/>
          <p:nvPr/>
        </p:nvSpPr>
        <p:spPr>
          <a:xfrm>
            <a:off x="278234" y="4309598"/>
            <a:ext cx="11635530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latin typeface="Open Sans"/>
              </a:rPr>
              <a:t>Kierunek</a:t>
            </a:r>
            <a:r>
              <a:rPr lang="pl-PL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800" b="1" dirty="0">
                <a:latin typeface="Open Sans"/>
              </a:rPr>
              <a:t>interwencji 1 w SRT2030 – temat dyskusji: </a:t>
            </a:r>
          </a:p>
          <a:p>
            <a:pPr algn="ctr">
              <a:spcBef>
                <a:spcPts val="600"/>
              </a:spcBef>
            </a:pPr>
            <a:r>
              <a:rPr lang="pl-PL" sz="2800" i="1" dirty="0">
                <a:solidFill>
                  <a:srgbClr val="FF0000"/>
                </a:solidFill>
                <a:latin typeface="Open Sans"/>
              </a:rPr>
              <a:t>„budowa zintegrowanej, wzajemnie powiązanej sieci transportowej służącej konkurencyjnej i zrównoważonej gospodarce”</a:t>
            </a:r>
            <a:r>
              <a:rPr lang="pl-PL" sz="2800" dirty="0">
                <a:latin typeface="Open San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280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E43679A6-0968-4C18-B763-C8DF05F350FC}"/>
              </a:ext>
            </a:extLst>
          </p:cNvPr>
          <p:cNvSpPr/>
          <p:nvPr/>
        </p:nvSpPr>
        <p:spPr>
          <a:xfrm>
            <a:off x="1248837" y="153125"/>
            <a:ext cx="96943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latin typeface="Open Sans"/>
              </a:rPr>
              <a:t>Ramy finansowe SRT2030 jako ilustracja rangi problemu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03F273D-BDC3-4E47-9AA5-B5394B23D8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914207"/>
              </p:ext>
            </p:extLst>
          </p:nvPr>
        </p:nvGraphicFramePr>
        <p:xfrm>
          <a:off x="2632743" y="1114900"/>
          <a:ext cx="6926508" cy="13379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8496">
                  <a:extLst>
                    <a:ext uri="{9D8B030D-6E8A-4147-A177-3AD203B41FA5}">
                      <a16:colId xmlns:a16="http://schemas.microsoft.com/office/drawing/2014/main" val="3934742629"/>
                    </a:ext>
                  </a:extLst>
                </a:gridCol>
                <a:gridCol w="2308496">
                  <a:extLst>
                    <a:ext uri="{9D8B030D-6E8A-4147-A177-3AD203B41FA5}">
                      <a16:colId xmlns:a16="http://schemas.microsoft.com/office/drawing/2014/main" val="3131573832"/>
                    </a:ext>
                  </a:extLst>
                </a:gridCol>
                <a:gridCol w="2309516">
                  <a:extLst>
                    <a:ext uri="{9D8B030D-6E8A-4147-A177-3AD203B41FA5}">
                      <a16:colId xmlns:a16="http://schemas.microsoft.com/office/drawing/2014/main" val="4198552581"/>
                    </a:ext>
                  </a:extLst>
                </a:gridCol>
              </a:tblGrid>
              <a:tr h="355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LATA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2018-2020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2021-2025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1288878"/>
                  </a:ext>
                </a:extLst>
              </a:tr>
              <a:tr h="727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SUMA KOŃCOWA PLANOWANYCH NAKŁADÓW [mln zł]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</a:rPr>
                        <a:t>160 146,18</a:t>
                      </a:r>
                      <a:endParaRPr lang="pl-P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</a:rPr>
                        <a:t>224 168,95</a:t>
                      </a:r>
                      <a:endParaRPr lang="pl-P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09299059"/>
                  </a:ext>
                </a:extLst>
              </a:tr>
            </a:tbl>
          </a:graphicData>
        </a:graphic>
      </p:graphicFrame>
      <p:sp>
        <p:nvSpPr>
          <p:cNvPr id="4" name="Prostokąt 3">
            <a:extLst>
              <a:ext uri="{FF2B5EF4-FFF2-40B4-BE49-F238E27FC236}">
                <a16:creationId xmlns:a16="http://schemas.microsoft.com/office/drawing/2014/main" id="{BDEF92D8-BA8A-48A7-B22E-E6B36EBDD3AF}"/>
              </a:ext>
            </a:extLst>
          </p:cNvPr>
          <p:cNvSpPr/>
          <p:nvPr/>
        </p:nvSpPr>
        <p:spPr>
          <a:xfrm>
            <a:off x="261454" y="2766246"/>
            <a:ext cx="1166908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latin typeface="Open Sans"/>
              </a:rPr>
              <a:t>Źródła finansowania: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400" dirty="0">
                <a:latin typeface="Open Sans"/>
              </a:rPr>
              <a:t>krajowe środki publiczne (m.in. budżet państwa, fundusze celowe, budżety jednostek samorządu terytorialnego);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400" dirty="0">
                <a:latin typeface="Open Sans"/>
              </a:rPr>
              <a:t>publiczne środki unijne i inne źródła zagraniczne (m.in. unijne fundusze strukturalne i inwestycyjne, programy i inicjatywy europejskie, zwrotne instrumenty finansowe, w tym kredyty);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400" dirty="0">
                <a:latin typeface="Open Sans"/>
              </a:rPr>
              <a:t>środki </a:t>
            </a:r>
            <a:r>
              <a:rPr lang="pl-PL" sz="2400" dirty="0" err="1">
                <a:latin typeface="Open Sans"/>
              </a:rPr>
              <a:t>pozapubliczne</a:t>
            </a:r>
            <a:r>
              <a:rPr lang="pl-PL" sz="2400" dirty="0">
                <a:latin typeface="Open Sans"/>
              </a:rPr>
              <a:t> (m.in. partnerstwo publiczno-prywatne – PPP, sektor bankowy).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E24017E-9773-4A27-8BE9-0C93C0578B22}"/>
              </a:ext>
            </a:extLst>
          </p:cNvPr>
          <p:cNvSpPr txBox="1"/>
          <p:nvPr/>
        </p:nvSpPr>
        <p:spPr>
          <a:xfrm>
            <a:off x="261454" y="6182686"/>
            <a:ext cx="11600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Open Sans"/>
              </a:rPr>
              <a:t>Założenie: od roku 2020 wzrost znaczenia środków krajowych!</a:t>
            </a:r>
          </a:p>
        </p:txBody>
      </p:sp>
    </p:spTree>
    <p:extLst>
      <p:ext uri="{BB962C8B-B14F-4D97-AF65-F5344CB8AC3E}">
        <p14:creationId xmlns:p14="http://schemas.microsoft.com/office/powerpoint/2010/main" val="2145381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B1057C3-5308-4B65-9EE7-C17B78C684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46" t="22753" r="11031" b="6788"/>
          <a:stretch/>
        </p:blipFill>
        <p:spPr>
          <a:xfrm>
            <a:off x="1401441" y="744861"/>
            <a:ext cx="9375616" cy="5714662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CCF4E169-A899-43D0-8ED1-E8C50B1269E8}"/>
              </a:ext>
            </a:extLst>
          </p:cNvPr>
          <p:cNvSpPr txBox="1"/>
          <p:nvPr/>
        </p:nvSpPr>
        <p:spPr>
          <a:xfrm>
            <a:off x="469783" y="142613"/>
            <a:ext cx="11442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Open Sans"/>
              </a:rPr>
              <a:t>Środki UE na finansowanie projektów transportowych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0DAE30D-D2CE-4B7E-8792-3D3DC9F96667}"/>
              </a:ext>
            </a:extLst>
          </p:cNvPr>
          <p:cNvSpPr txBox="1"/>
          <p:nvPr/>
        </p:nvSpPr>
        <p:spPr>
          <a:xfrm>
            <a:off x="60121" y="6449104"/>
            <a:ext cx="2709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Źródło: CUPT</a:t>
            </a:r>
          </a:p>
        </p:txBody>
      </p:sp>
    </p:spTree>
    <p:extLst>
      <p:ext uri="{BB962C8B-B14F-4D97-AF65-F5344CB8AC3E}">
        <p14:creationId xmlns:p14="http://schemas.microsoft.com/office/powerpoint/2010/main" val="701776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3490538A-D90C-4117-AE18-38FB0D796147}"/>
              </a:ext>
            </a:extLst>
          </p:cNvPr>
          <p:cNvSpPr txBox="1"/>
          <p:nvPr/>
        </p:nvSpPr>
        <p:spPr>
          <a:xfrm>
            <a:off x="353736" y="566678"/>
            <a:ext cx="1148452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Open Sans"/>
              </a:rPr>
              <a:t>WYBRANE PROBLEMY DO DYSKUSJI:</a:t>
            </a:r>
          </a:p>
          <a:p>
            <a:pPr algn="ctr"/>
            <a:endParaRPr lang="pl-PL" sz="2400" b="1" dirty="0">
              <a:latin typeface="Open Sans"/>
            </a:endParaRP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pl-PL" sz="2400" b="1" dirty="0">
                <a:latin typeface="Open Sans"/>
              </a:rPr>
              <a:t>Jakie są główne bariery ograniczające skuteczną realizację „</a:t>
            </a:r>
            <a:r>
              <a:rPr lang="pl-PL" sz="2400" b="1" i="1" dirty="0">
                <a:latin typeface="Open Sans"/>
              </a:rPr>
              <a:t>kierunku interwencji 1 w SRT2030”</a:t>
            </a:r>
            <a:r>
              <a:rPr lang="pl-PL" sz="2400" b="1" dirty="0">
                <a:latin typeface="Open Sans"/>
              </a:rPr>
              <a:t>?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pl-PL" sz="2400" b="1" dirty="0">
                <a:latin typeface="Open Sans"/>
              </a:rPr>
              <a:t>Jakie pilne działania powinny być podejmowane w ramach poszczególnych sektorów transportu służące budowie zintegrowanej sieci transportowej?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pl-PL" sz="2400" b="1" dirty="0">
                <a:latin typeface="Open Sans"/>
              </a:rPr>
              <a:t>Czy dobrze identyfikujemy problemy i potrzeby przyszłości determinujące rozwój  zintegrowanego systemu transportowego?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pl-PL" sz="2400" b="1" dirty="0">
                <a:latin typeface="Open Sans"/>
              </a:rPr>
              <a:t>Jak zapewnić „odporność” systemu transportowego na już identyfikowane i możliwe nowe zagrożenia? 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pl-PL" sz="2400" b="1" dirty="0">
                <a:latin typeface="Open Sans"/>
              </a:rPr>
              <a:t>Jak opisać rolę nauki w rozwoju  zintegrowanego systemu transportowego? </a:t>
            </a:r>
          </a:p>
          <a:p>
            <a:pPr marL="457200" indent="-457200">
              <a:buAutoNum type="arabicPeriod"/>
            </a:pPr>
            <a:endParaRPr lang="pl-PL" sz="2400" b="1" dirty="0">
              <a:latin typeface="Open Sans"/>
            </a:endParaRPr>
          </a:p>
          <a:p>
            <a:r>
              <a:rPr lang="pl-PL" sz="2400" b="1" dirty="0">
                <a:latin typeface="Open San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6631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0F326109-57A8-44B5-A81D-4A2DB1EB9F62}"/>
              </a:ext>
            </a:extLst>
          </p:cNvPr>
          <p:cNvSpPr txBox="1"/>
          <p:nvPr/>
        </p:nvSpPr>
        <p:spPr>
          <a:xfrm>
            <a:off x="127234" y="174262"/>
            <a:ext cx="118606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600" b="1" dirty="0">
                <a:latin typeface="Open Sans"/>
              </a:rPr>
              <a:t>Proponowane uwagi końcowe jako podsumowanie i wskazanie zadań: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650DE4F2-58E6-4DD5-9E3F-354E079DD1B8}"/>
              </a:ext>
            </a:extLst>
          </p:cNvPr>
          <p:cNvSpPr/>
          <p:nvPr/>
        </p:nvSpPr>
        <p:spPr>
          <a:xfrm>
            <a:off x="203433" y="821983"/>
            <a:ext cx="1178513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</a:rPr>
              <a:t>uruchomienie centralnego kompleksowego programu badań zorientowanych na identyfikację barier rozwoju zintegrowanego systemu transportowego i sposoby ich eliminacji,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pl-PL" sz="2000" dirty="0"/>
              <a:t>rozwój krajowego modelu prognozowania potrzeb transportowych integrujących różne gałęzie transportu i powiązanych ze strategicznymi oraz regionalnymi planami rozwoju,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pl-PL" sz="2000" dirty="0"/>
              <a:t>wzmocnienie transportowych narzędzi planistycznych o analizy prognozowanych zmian społeczno-gospodarczych i kulturowych,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pl-PL" sz="2000" dirty="0"/>
              <a:t>zwiększenie roli integracji wewnątrzgałęziowej w transportowej obsłudze miast i metropolii,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pl-PL" sz="2000" dirty="0"/>
              <a:t>wspomaganie planistów i projektantów narzędziami np. w formie rekomendowanych standardów planowania i projektowania dotyczących szczególnie infrastruktury „na styku” różnych gałęzi transportu,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pl-PL" sz="2000" dirty="0"/>
              <a:t>lepsze uwzględnianie rosnącej roli ruchu pieszego, rowerowego oraz korzystania z urządzeń transportu osobistego (UTO) wraz ze zmianami w podejściu do kształtowania przestrzeni publicznych w miastach,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pl-PL" sz="2000" dirty="0"/>
              <a:t>zmiany ustawowe i zmiany rozporządzeń dające lepsze praktyczne narzędzia do wprowadzania rozwiązań integrujących różne rodzaje i gałęzie transportu,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pl-PL" sz="2000" dirty="0"/>
              <a:t>rozpoznawanie zagrożeń mogących w przyszłości negatywnie wpływać na funkcjonowanie i efektywność transportu oraz wypracowanie rozwiązań mających na celu wdrażanie skutecznych działań ochronnych,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pl-PL" sz="2000" dirty="0"/>
              <a:t>………..</a:t>
            </a:r>
          </a:p>
        </p:txBody>
      </p:sp>
    </p:spTree>
    <p:extLst>
      <p:ext uri="{BB962C8B-B14F-4D97-AF65-F5344CB8AC3E}">
        <p14:creationId xmlns:p14="http://schemas.microsoft.com/office/powerpoint/2010/main" val="1083819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4ACE021-6781-40BA-BFC7-3C5F8F6EC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032" y="0"/>
            <a:ext cx="8054975" cy="677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493A5642-E9C0-4153-A35D-614D3FDC58FC}"/>
              </a:ext>
            </a:extLst>
          </p:cNvPr>
          <p:cNvSpPr txBox="1"/>
          <p:nvPr/>
        </p:nvSpPr>
        <p:spPr>
          <a:xfrm>
            <a:off x="4376257" y="2919618"/>
            <a:ext cx="3439486" cy="769441"/>
          </a:xfrm>
          <a:prstGeom prst="rect">
            <a:avLst/>
          </a:prstGeom>
          <a:solidFill>
            <a:schemeClr val="bg1">
              <a:lumMod val="85000"/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/>
              <a:t>DZIĘKUJEMY!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E9A65CA5-4347-4F55-99CE-43554B16DDC8}"/>
              </a:ext>
            </a:extLst>
          </p:cNvPr>
          <p:cNvSpPr/>
          <p:nvPr/>
        </p:nvSpPr>
        <p:spPr>
          <a:xfrm>
            <a:off x="5653549" y="6550223"/>
            <a:ext cx="653845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i="1" dirty="0">
                <a:latin typeface="Times New Roman" panose="02020603050405020304" pitchFamily="18" charset="0"/>
                <a:ea typeface="DejaVu Sans" charset="0"/>
                <a:cs typeface="Calibri" panose="020F0502020204030204" pitchFamily="34" charset="0"/>
              </a:rPr>
              <a:t>Rys.: </a:t>
            </a:r>
            <a:r>
              <a:rPr lang="en-US" altLang="pl-PL" sz="1400" i="1" dirty="0">
                <a:latin typeface="Times New Roman" panose="02020603050405020304" pitchFamily="18" charset="0"/>
                <a:ea typeface="DejaVu Sans" charset="0"/>
                <a:cs typeface="Calibri" panose="020F0502020204030204" pitchFamily="34" charset="0"/>
              </a:rPr>
              <a:t>Hamilton-Baillie  B.: Towards shared space</a:t>
            </a:r>
            <a:r>
              <a:rPr lang="pl-PL" altLang="pl-PL" sz="1400" i="1" dirty="0">
                <a:latin typeface="Times New Roman" panose="02020603050405020304" pitchFamily="18" charset="0"/>
                <a:ea typeface="DejaVu Sans" charset="0"/>
                <a:cs typeface="Calibri" panose="020F0502020204030204" pitchFamily="34" charset="0"/>
              </a:rPr>
              <a:t>. </a:t>
            </a:r>
            <a:r>
              <a:rPr lang="pl-PL" sz="1400" dirty="0"/>
              <a:t>URBAN DESIGN International (2008) </a:t>
            </a:r>
            <a:endParaRPr lang="pl-PL" altLang="pl-PL" sz="1400" i="1" dirty="0">
              <a:latin typeface="Times New Roman" panose="02020603050405020304" pitchFamily="18" charset="0"/>
              <a:ea typeface="DejaVu Sans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86781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616</Words>
  <Application>Microsoft Office PowerPoint</Application>
  <PresentationFormat>Panoramiczny</PresentationFormat>
  <Paragraphs>51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DejaVu Sans</vt:lpstr>
      <vt:lpstr>Open Sans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Stanisław Gaca</dc:creator>
  <cp:lastModifiedBy>Stanisław Gaca</cp:lastModifiedBy>
  <cp:revision>14</cp:revision>
  <dcterms:created xsi:type="dcterms:W3CDTF">2024-06-24T09:50:37Z</dcterms:created>
  <dcterms:modified xsi:type="dcterms:W3CDTF">2024-06-25T07:47:47Z</dcterms:modified>
</cp:coreProperties>
</file>