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56" r:id="rId2"/>
    <p:sldId id="287" r:id="rId3"/>
    <p:sldId id="288" r:id="rId4"/>
    <p:sldId id="289" r:id="rId5"/>
    <p:sldId id="302" r:id="rId6"/>
    <p:sldId id="290" r:id="rId7"/>
    <p:sldId id="1502" r:id="rId8"/>
    <p:sldId id="297" r:id="rId9"/>
    <p:sldId id="298" r:id="rId10"/>
    <p:sldId id="1766" r:id="rId11"/>
    <p:sldId id="300" r:id="rId12"/>
    <p:sldId id="295" r:id="rId13"/>
    <p:sldId id="1501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16ADDC"/>
    <a:srgbClr val="005A9E"/>
    <a:srgbClr val="FF00FF"/>
    <a:srgbClr val="FFFFCC"/>
    <a:srgbClr val="FF99CC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49" d="100"/>
          <a:sy n="49" d="100"/>
        </p:scale>
        <p:origin x="4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CC273-9A6C-4C19-8DA4-B59DA300D033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440EE-D492-435E-83C1-9C20BC8FCC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813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40EE-D492-435E-83C1-9C20BC8FCC5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993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7440EE-D492-435E-83C1-9C20BC8FCC5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33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7440EE-D492-435E-83C1-9C20BC8FCC5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51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52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87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694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632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33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3547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59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494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6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98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07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91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64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68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4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71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5BDF-3924-4426-B989-CC2E1706B729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6A4D77-601C-464A-BC5C-A971388A0F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310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EED04-CCC8-1025-FF8F-87D131556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874" y="2976664"/>
            <a:ext cx="11682247" cy="1501173"/>
          </a:xfrm>
        </p:spPr>
        <p:txBody>
          <a:bodyPr/>
          <a:lstStyle/>
          <a:p>
            <a:pPr algn="ctr"/>
            <a:r>
              <a:rPr lang="pl-PL" sz="3200" b="1" dirty="0">
                <a:solidFill>
                  <a:srgbClr val="0070C0"/>
                </a:solidFill>
              </a:rPr>
              <a:t>Transformacja energetyczna do elektroprosumeryzmu (TEE)</a:t>
            </a:r>
            <a:br>
              <a:rPr lang="pl-PL" sz="40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Biała Księga TEE</a:t>
            </a:r>
            <a:br>
              <a:rPr lang="pl-PL" sz="4000" b="1" dirty="0">
                <a:solidFill>
                  <a:schemeClr val="tx1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Koncepcja i doktryna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2E85FC2-1560-2292-AFE8-A8915B4D2C4E}"/>
              </a:ext>
            </a:extLst>
          </p:cNvPr>
          <p:cNvSpPr txBox="1"/>
          <p:nvPr/>
        </p:nvSpPr>
        <p:spPr>
          <a:xfrm>
            <a:off x="2011680" y="4750297"/>
            <a:ext cx="771143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sz="2400" dirty="0">
                <a:solidFill>
                  <a:srgbClr val="0070C0"/>
                </a:solidFill>
              </a:rPr>
              <a:t>Politechnika Śląska</a:t>
            </a:r>
          </a:p>
          <a:p>
            <a:pPr algn="ctr"/>
            <a:r>
              <a:rPr lang="pl-PL" sz="2400" dirty="0">
                <a:solidFill>
                  <a:srgbClr val="0070C0"/>
                </a:solidFill>
              </a:rPr>
              <a:t>Powszechna Platforma Transformacji Energetycznej 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11D709A-3FA7-B4BE-0413-B47D72EF3DDB}"/>
              </a:ext>
            </a:extLst>
          </p:cNvPr>
          <p:cNvSpPr txBox="1"/>
          <p:nvPr/>
        </p:nvSpPr>
        <p:spPr>
          <a:xfrm>
            <a:off x="2778640" y="6284641"/>
            <a:ext cx="6634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005A9E"/>
                </a:solidFill>
              </a:rPr>
              <a:t>Dąbrowa Górnica, 27 czerwca 2024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148873A-5AE1-D5EA-EDE4-1FB75720F9CE}"/>
              </a:ext>
            </a:extLst>
          </p:cNvPr>
          <p:cNvSpPr txBox="1"/>
          <p:nvPr/>
        </p:nvSpPr>
        <p:spPr>
          <a:xfrm>
            <a:off x="2011680" y="536028"/>
            <a:ext cx="68012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POLSKIE FORUM TRANSPORTU, LOGISTYKI I SPEDYCJI</a:t>
            </a:r>
          </a:p>
          <a:p>
            <a:pPr algn="ctr"/>
            <a:r>
              <a:rPr lang="pl-PL" sz="2000" b="1" dirty="0"/>
              <a:t>Część C. INNOWACYJNA GOSPODARKA</a:t>
            </a:r>
          </a:p>
          <a:p>
            <a:pPr algn="ctr"/>
            <a:r>
              <a:rPr lang="pl-PL" sz="2000" b="1" dirty="0"/>
              <a:t>Panel C.25. Transport w </a:t>
            </a:r>
            <a:r>
              <a:rPr lang="pl-PL" sz="2000" b="1" dirty="0" err="1"/>
              <a:t>elektroprosumeryźmie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67061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6AF0935-4B1E-4AA6-AE18-E5C7464B0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81A1E-D555-48E3-A1FB-86BC01BA0E01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3EA335F-0B39-48DC-85E1-1B1C19D54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63796"/>
              </p:ext>
            </p:extLst>
          </p:nvPr>
        </p:nvGraphicFramePr>
        <p:xfrm>
          <a:off x="220928" y="451513"/>
          <a:ext cx="11750143" cy="6218684"/>
        </p:xfrm>
        <a:graphic>
          <a:graphicData uri="http://schemas.openxmlformats.org/drawingml/2006/table">
            <a:tbl>
              <a:tblPr firstRow="1" bandRow="1"/>
              <a:tblGrid>
                <a:gridCol w="2810107">
                  <a:extLst>
                    <a:ext uri="{9D8B030D-6E8A-4147-A177-3AD203B41FA5}">
                      <a16:colId xmlns:a16="http://schemas.microsoft.com/office/drawing/2014/main" val="18448373"/>
                    </a:ext>
                  </a:extLst>
                </a:gridCol>
                <a:gridCol w="1538869">
                  <a:extLst>
                    <a:ext uri="{9D8B030D-6E8A-4147-A177-3AD203B41FA5}">
                      <a16:colId xmlns:a16="http://schemas.microsoft.com/office/drawing/2014/main" val="1138834592"/>
                    </a:ext>
                  </a:extLst>
                </a:gridCol>
                <a:gridCol w="1184125">
                  <a:extLst>
                    <a:ext uri="{9D8B030D-6E8A-4147-A177-3AD203B41FA5}">
                      <a16:colId xmlns:a16="http://schemas.microsoft.com/office/drawing/2014/main" val="328568241"/>
                    </a:ext>
                  </a:extLst>
                </a:gridCol>
                <a:gridCol w="1583473">
                  <a:extLst>
                    <a:ext uri="{9D8B030D-6E8A-4147-A177-3AD203B41FA5}">
                      <a16:colId xmlns:a16="http://schemas.microsoft.com/office/drawing/2014/main" val="4255395554"/>
                    </a:ext>
                  </a:extLst>
                </a:gridCol>
                <a:gridCol w="3455101">
                  <a:extLst>
                    <a:ext uri="{9D8B030D-6E8A-4147-A177-3AD203B41FA5}">
                      <a16:colId xmlns:a16="http://schemas.microsoft.com/office/drawing/2014/main" val="3973411262"/>
                    </a:ext>
                  </a:extLst>
                </a:gridCol>
                <a:gridCol w="1178468">
                  <a:extLst>
                    <a:ext uri="{9D8B030D-6E8A-4147-A177-3AD203B41FA5}">
                      <a16:colId xmlns:a16="http://schemas.microsoft.com/office/drawing/2014/main" val="584231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Segment (prosumencki)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Nap. auto-</a:t>
                      </a:r>
                      <a:r>
                        <a:rPr lang="pl-PL" sz="1600" b="1" kern="12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nomiizacji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Udział 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ludności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Udział w rynku en. el.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Podstawowe technologie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Horyzont 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53552"/>
                  </a:ext>
                </a:extLst>
              </a:tr>
              <a:tr h="44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sołectwo 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(do 1000 mieszkańców), 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 tys. sołectw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nN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22%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-38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µEB,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2035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65573"/>
                  </a:ext>
                </a:extLst>
              </a:tr>
              <a:tr h="4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gmina wiejska (1500)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miejsko-wiejska (650)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nN-SN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-38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µEB, EB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2040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250019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miasto do 50 tys. mieszkańców (1700)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nN-SN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-38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µEB, EB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2040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46579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miasto 50 do 500 tys. mieszkańców (70)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nN-SN-110 kV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636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</a:t>
                      </a: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EB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2045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34635"/>
                  </a:ext>
                </a:extLst>
              </a:tr>
              <a:tr h="940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aglomeracje powyżej 500 tys. mieszkańców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nN-SN-110 </a:t>
                      </a:r>
                      <a:r>
                        <a:rPr lang="pl-PL" sz="1600" b="1" kern="120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kV</a:t>
                      </a: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-NN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25%</a:t>
                      </a:r>
                      <a:endParaRPr lang="pl-PL" sz="16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indent="-44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µEB, EB, GOZ, offshore, europejski jednolity rynek energii el. (JREE)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2050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80130"/>
                  </a:ext>
                </a:extLst>
              </a:tr>
              <a:tr h="940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elektroprosument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 segmencie wielkiego przemysłu 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110kV-NN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-(AC-DC-AC)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indent="-44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µEB, EB, GOZ, offshore, europejski jednolity rynek energii el. (JREE)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2050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30510"/>
                  </a:ext>
                </a:extLst>
              </a:tr>
              <a:tr h="940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elektroprosument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 segmencie kry-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tycznej infrastruktury transportowej 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690620" algn="l"/>
                        </a:tabLs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SN-110kV-NN</a:t>
                      </a:r>
                      <a:b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-(AC-DC-AC)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359" marR="50359" marT="25180" marB="251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763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636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indent="-444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PV, µEW, EWL, µEB, EB, GOZ, offshore, europejski jednolity rynek energii el. (JREE)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690620" algn="l"/>
                        </a:tabLs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2050</a:t>
                      </a:r>
                      <a:endParaRPr lang="pl-PL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389510"/>
                  </a:ext>
                </a:extLst>
              </a:tr>
            </a:tbl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C95A09D9-DAE6-B8C1-3007-1BF445DB9D66}"/>
              </a:ext>
            </a:extLst>
          </p:cNvPr>
          <p:cNvSpPr txBox="1">
            <a:spLocks/>
          </p:cNvSpPr>
          <p:nvPr/>
        </p:nvSpPr>
        <p:spPr bwMode="auto">
          <a:xfrm>
            <a:off x="1710096" y="58818"/>
            <a:ext cx="8771808" cy="3926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Synteza praktycznego wymiaru transformacji TETIP: trajektoria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12284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198120" y="51161"/>
            <a:ext cx="11064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ŚWIATOWY BILANS ENERGETYCZNY (~2019)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56D4D07-2E2D-D0BA-9A0C-F655B66BB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778800"/>
              </p:ext>
            </p:extLst>
          </p:nvPr>
        </p:nvGraphicFramePr>
        <p:xfrm>
          <a:off x="477343" y="594459"/>
          <a:ext cx="11409857" cy="5090511"/>
        </p:xfrm>
        <a:graphic>
          <a:graphicData uri="http://schemas.openxmlformats.org/drawingml/2006/table">
            <a:tbl>
              <a:tblPr firstCol="1" bandRow="1">
                <a:tableStyleId>{5940675A-B579-460E-94D1-54222C63F5DA}</a:tableStyleId>
              </a:tblPr>
              <a:tblGrid>
                <a:gridCol w="1354088">
                  <a:extLst>
                    <a:ext uri="{9D8B030D-6E8A-4147-A177-3AD203B41FA5}">
                      <a16:colId xmlns:a16="http://schemas.microsoft.com/office/drawing/2014/main" val="2662767634"/>
                    </a:ext>
                  </a:extLst>
                </a:gridCol>
                <a:gridCol w="1487278">
                  <a:extLst>
                    <a:ext uri="{9D8B030D-6E8A-4147-A177-3AD203B41FA5}">
                      <a16:colId xmlns:a16="http://schemas.microsoft.com/office/drawing/2014/main" val="3430758034"/>
                    </a:ext>
                  </a:extLst>
                </a:gridCol>
                <a:gridCol w="320049">
                  <a:extLst>
                    <a:ext uri="{9D8B030D-6E8A-4147-A177-3AD203B41FA5}">
                      <a16:colId xmlns:a16="http://schemas.microsoft.com/office/drawing/2014/main" val="3743654049"/>
                    </a:ext>
                  </a:extLst>
                </a:gridCol>
                <a:gridCol w="856454">
                  <a:extLst>
                    <a:ext uri="{9D8B030D-6E8A-4147-A177-3AD203B41FA5}">
                      <a16:colId xmlns:a16="http://schemas.microsoft.com/office/drawing/2014/main" val="984577748"/>
                    </a:ext>
                  </a:extLst>
                </a:gridCol>
                <a:gridCol w="1286915">
                  <a:extLst>
                    <a:ext uri="{9D8B030D-6E8A-4147-A177-3AD203B41FA5}">
                      <a16:colId xmlns:a16="http://schemas.microsoft.com/office/drawing/2014/main" val="3771467729"/>
                    </a:ext>
                  </a:extLst>
                </a:gridCol>
                <a:gridCol w="2080754">
                  <a:extLst>
                    <a:ext uri="{9D8B030D-6E8A-4147-A177-3AD203B41FA5}">
                      <a16:colId xmlns:a16="http://schemas.microsoft.com/office/drawing/2014/main" val="3695167511"/>
                    </a:ext>
                  </a:extLst>
                </a:gridCol>
                <a:gridCol w="1128621">
                  <a:extLst>
                    <a:ext uri="{9D8B030D-6E8A-4147-A177-3AD203B41FA5}">
                      <a16:colId xmlns:a16="http://schemas.microsoft.com/office/drawing/2014/main" val="590439777"/>
                    </a:ext>
                  </a:extLst>
                </a:gridCol>
                <a:gridCol w="814942">
                  <a:extLst>
                    <a:ext uri="{9D8B030D-6E8A-4147-A177-3AD203B41FA5}">
                      <a16:colId xmlns:a16="http://schemas.microsoft.com/office/drawing/2014/main" val="2909817153"/>
                    </a:ext>
                  </a:extLst>
                </a:gridCol>
                <a:gridCol w="2080756">
                  <a:extLst>
                    <a:ext uri="{9D8B030D-6E8A-4147-A177-3AD203B41FA5}">
                      <a16:colId xmlns:a16="http://schemas.microsoft.com/office/drawing/2014/main" val="1275478670"/>
                    </a:ext>
                  </a:extLst>
                </a:gridCol>
              </a:tblGrid>
              <a:tr h="309092">
                <a:tc gridSpan="9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Roczne zużycie paliw kopalnych, na cele energetyczne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140355"/>
                  </a:ext>
                </a:extLst>
              </a:tr>
              <a:tr h="371534">
                <a:tc gridSpan="3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węgiel kamienny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węgiel brunatny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effectLst/>
                        </a:rPr>
                        <a:t>węgiel brunatny</a:t>
                      </a:r>
                      <a:endParaRPr lang="pl-PL" sz="2000" dirty="0"/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ropa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gaz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1275792601"/>
                  </a:ext>
                </a:extLst>
              </a:tr>
              <a:tr h="438506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Jednostki naturalne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mld ton</a:t>
                      </a: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1 mld ton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mld ton</a:t>
                      </a:r>
                      <a:endParaRPr lang="pl-PL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mld ton</a:t>
                      </a: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bln m</a:t>
                      </a:r>
                      <a:r>
                        <a:rPr lang="pl-PL" sz="1800" baseline="30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pl-PL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1897055872"/>
                  </a:ext>
                </a:extLst>
              </a:tr>
              <a:tr h="438506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Wartość (giełdowa), mld $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380</a:t>
                      </a: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35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  <a:endParaRPr lang="pl-PL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1300</a:t>
                      </a: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320-600</a:t>
                      </a: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4171030242"/>
                  </a:ext>
                </a:extLst>
              </a:tr>
              <a:tr h="438506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Energia chemiczna, tys. </a:t>
                      </a:r>
                      <a:r>
                        <a:rPr lang="pl-PL" sz="1600" dirty="0" err="1">
                          <a:effectLst/>
                        </a:rPr>
                        <a:t>TWh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2,2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</a:t>
                      </a:r>
                      <a:endParaRPr lang="pl-PL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962842341"/>
                  </a:ext>
                </a:extLst>
              </a:tr>
              <a:tr h="438506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Emisja CO</a:t>
                      </a:r>
                      <a:r>
                        <a:rPr lang="pl-PL" sz="1600" baseline="-25000" dirty="0">
                          <a:effectLst/>
                        </a:rPr>
                        <a:t>2,</a:t>
                      </a:r>
                      <a:r>
                        <a:rPr lang="pl-PL" sz="1600" dirty="0">
                          <a:effectLst/>
                        </a:rPr>
                        <a:t>mld ton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0,9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0,9</a:t>
                      </a:r>
                      <a:endParaRPr lang="pl-PL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833334881"/>
                  </a:ext>
                </a:extLst>
              </a:tr>
              <a:tr h="704382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Energia końcowa, tys. </a:t>
                      </a:r>
                      <a:r>
                        <a:rPr lang="pl-PL" sz="1600" dirty="0" err="1">
                          <a:effectLst/>
                        </a:rPr>
                        <a:t>TWh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10</a:t>
                      </a:r>
                      <a:r>
                        <a:rPr lang="pl-PL" sz="1800" baseline="-25000" dirty="0">
                          <a:effectLst/>
                        </a:rPr>
                        <a:t>e</a:t>
                      </a:r>
                      <a:r>
                        <a:rPr lang="pl-PL" sz="1800" dirty="0">
                          <a:effectLst/>
                        </a:rPr>
                        <a:t> + 5</a:t>
                      </a:r>
                      <a:r>
                        <a:rPr lang="pl-PL" sz="1800" baseline="-25000" dirty="0">
                          <a:effectLst/>
                        </a:rPr>
                        <a:t>c</a:t>
                      </a:r>
                      <a:endParaRPr lang="pl-PL" sz="18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(energia el. + ciepło)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400" dirty="0">
                          <a:effectLst/>
                        </a:rPr>
                        <a:t>0,7</a:t>
                      </a:r>
                      <a:r>
                        <a:rPr lang="pl-PL" sz="1400" baseline="-25000" dirty="0">
                          <a:effectLst/>
                        </a:rPr>
                        <a:t>e</a:t>
                      </a:r>
                      <a:endParaRPr lang="pl-PL" sz="14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400" dirty="0">
                          <a:effectLst/>
                        </a:rPr>
                        <a:t>(energia el.)</a:t>
                      </a:r>
                      <a:endParaRPr lang="pl-PL" dirty="0"/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0,7</a:t>
                      </a:r>
                      <a:r>
                        <a:rPr lang="pl-PL" sz="1800" baseline="-25000" dirty="0">
                          <a:effectLst/>
                        </a:rPr>
                        <a:t>e</a:t>
                      </a:r>
                      <a:endParaRPr lang="pl-PL" sz="18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(energia el.)</a:t>
                      </a:r>
                      <a:endParaRPr lang="pl-PL" sz="2000" dirty="0"/>
                    </a:p>
                  </a:txBody>
                  <a:tcPr marL="42325" marR="42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38</a:t>
                      </a:r>
                      <a:r>
                        <a:rPr lang="pl-PL" sz="1800" baseline="-25000" dirty="0">
                          <a:effectLst/>
                        </a:rPr>
                        <a:t>t</a:t>
                      </a:r>
                      <a:r>
                        <a:rPr lang="pl-PL" sz="1800" dirty="0">
                          <a:effectLst/>
                        </a:rPr>
                        <a:t> + 3</a:t>
                      </a:r>
                      <a:r>
                        <a:rPr lang="pl-PL" sz="1800" baseline="-25000" dirty="0">
                          <a:effectLst/>
                        </a:rPr>
                        <a:t>c</a:t>
                      </a:r>
                      <a:r>
                        <a:rPr lang="pl-PL" sz="1800" dirty="0">
                          <a:effectLst/>
                        </a:rPr>
                        <a:t> + 1</a:t>
                      </a:r>
                      <a:r>
                        <a:rPr lang="pl-PL" sz="1800" baseline="-25000" dirty="0">
                          <a:effectLst/>
                        </a:rPr>
                        <a:t>e</a:t>
                      </a:r>
                      <a:endParaRPr lang="pl-PL" sz="18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(energia na kołach)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6</a:t>
                      </a:r>
                      <a:r>
                        <a:rPr lang="pl-PL" sz="1800" baseline="-25000" dirty="0">
                          <a:effectLst/>
                        </a:rPr>
                        <a:t>e</a:t>
                      </a:r>
                      <a:r>
                        <a:rPr lang="pl-PL" sz="1800" dirty="0">
                          <a:effectLst/>
                        </a:rPr>
                        <a:t> + 5</a:t>
                      </a:r>
                      <a:r>
                        <a:rPr lang="pl-PL" sz="1800" baseline="-25000" dirty="0">
                          <a:effectLst/>
                        </a:rPr>
                        <a:t>c</a:t>
                      </a:r>
                      <a:endParaRPr lang="pl-PL" sz="18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(energia el.+ ciepło)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extLst>
                  <a:ext uri="{0D108BD9-81ED-4DB2-BD59-A6C34878D82A}">
                    <a16:rowId xmlns:a16="http://schemas.microsoft.com/office/drawing/2014/main" val="1605380082"/>
                  </a:ext>
                </a:extLst>
              </a:tr>
              <a:tr h="309092">
                <a:tc gridSpan="9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800" dirty="0">
                          <a:effectLst/>
                        </a:rPr>
                        <a:t>Roczna produkcja energii elektrycznej w </a:t>
                      </a:r>
                      <a:r>
                        <a:rPr lang="pl-PL" sz="1800" b="1" dirty="0">
                          <a:effectLst/>
                        </a:rPr>
                        <a:t>elektrowniach jądrowych,</a:t>
                      </a:r>
                      <a:r>
                        <a:rPr lang="pl-PL" sz="1800" dirty="0">
                          <a:effectLst/>
                        </a:rPr>
                        <a:t> tys. </a:t>
                      </a:r>
                      <a:r>
                        <a:rPr lang="pl-PL" sz="1800" dirty="0" err="1">
                          <a:effectLst/>
                        </a:rPr>
                        <a:t>TWh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63037"/>
                  </a:ext>
                </a:extLst>
              </a:tr>
              <a:tr h="240405">
                <a:tc gridSpan="9">
                  <a:txBody>
                    <a:bodyPr/>
                    <a:lstStyle/>
                    <a:p>
                      <a:pPr indent="269875" algn="ctr">
                        <a:lnSpc>
                          <a:spcPct val="115000"/>
                        </a:lnSpc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l-PL" sz="1600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795606"/>
                  </a:ext>
                </a:extLst>
              </a:tr>
              <a:tr h="274748">
                <a:tc gridSpan="9">
                  <a:txBody>
                    <a:bodyPr/>
                    <a:lstStyle/>
                    <a:p>
                      <a:pPr indent="9017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Roczna produkcja energii elektrycznej, ciepła i paliw transportowych w źródłach OZE, tys. </a:t>
                      </a:r>
                      <a:r>
                        <a:rPr lang="pl-PL" sz="1600" dirty="0" err="1">
                          <a:effectLst/>
                        </a:rPr>
                        <a:t>TWh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56974"/>
                  </a:ext>
                </a:extLst>
              </a:tr>
              <a:tr h="56361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wodne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wiatrowe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PV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biomasa przetworzona</a:t>
                      </a:r>
                      <a:endParaRPr lang="pl-PL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(biopaliwa gazowe, płynne)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biomasa stała (nieprzetworzona)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84175"/>
                  </a:ext>
                </a:extLst>
              </a:tr>
              <a:tr h="56361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4</a:t>
                      </a:r>
                      <a:r>
                        <a:rPr lang="pl-PL" sz="1600" baseline="-25000" dirty="0">
                          <a:effectLst/>
                        </a:rPr>
                        <a:t>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r>
                        <a:rPr lang="pl-PL" sz="1600" baseline="-25000" dirty="0">
                          <a:effectLst/>
                        </a:rPr>
                        <a:t>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0,3</a:t>
                      </a:r>
                      <a:r>
                        <a:rPr lang="pl-PL" sz="1600" baseline="-25000" dirty="0">
                          <a:effectLst/>
                        </a:rPr>
                        <a:t>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b="1" dirty="0">
                          <a:effectLst/>
                        </a:rPr>
                        <a:t>(0,03</a:t>
                      </a:r>
                      <a:r>
                        <a:rPr lang="pl-PL" sz="1600" b="1" baseline="-25000" dirty="0">
                          <a:effectLst/>
                        </a:rPr>
                        <a:t>e</a:t>
                      </a:r>
                      <a:r>
                        <a:rPr lang="pl-PL" sz="1600" dirty="0">
                          <a:effectLst/>
                        </a:rPr>
                        <a:t> + 0,03</a:t>
                      </a:r>
                      <a:r>
                        <a:rPr lang="pl-PL" sz="1600" baseline="-25000" dirty="0">
                          <a:effectLst/>
                        </a:rPr>
                        <a:t>c</a:t>
                      </a:r>
                      <a:r>
                        <a:rPr lang="pl-PL" sz="1600" dirty="0">
                          <a:effectLst/>
                        </a:rPr>
                        <a:t>)</a:t>
                      </a:r>
                      <a:r>
                        <a:rPr lang="pl-PL" sz="1600" baseline="-25000" dirty="0">
                          <a:effectLst/>
                        </a:rPr>
                        <a:t>Niemcy</a:t>
                      </a:r>
                      <a:r>
                        <a:rPr lang="pl-PL" sz="1600" dirty="0">
                          <a:effectLst/>
                        </a:rPr>
                        <a:t> + (0,6</a:t>
                      </a:r>
                      <a:r>
                        <a:rPr lang="pl-PL" sz="1600" baseline="-25000" dirty="0">
                          <a:effectLst/>
                        </a:rPr>
                        <a:t>t</a:t>
                      </a:r>
                      <a:r>
                        <a:rPr lang="pl-PL" sz="1600" dirty="0">
                          <a:effectLst/>
                        </a:rPr>
                        <a:t>)</a:t>
                      </a:r>
                      <a:r>
                        <a:rPr lang="pl-PL" sz="1600" baseline="-25000" dirty="0" err="1">
                          <a:effectLst/>
                        </a:rPr>
                        <a:t>USA+Brazylia</a:t>
                      </a:r>
                      <a:r>
                        <a:rPr lang="pl-PL" sz="1600" dirty="0">
                          <a:effectLst/>
                        </a:rPr>
                        <a:t> </a:t>
                      </a:r>
                      <a:r>
                        <a:rPr lang="pl-PL" sz="1600" baseline="30000" dirty="0">
                          <a:effectLst/>
                        </a:rPr>
                        <a:t>(7)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</a:rPr>
                        <a:t>5</a:t>
                      </a:r>
                      <a:r>
                        <a:rPr lang="pl-PL" sz="1600" baseline="-25000" dirty="0">
                          <a:effectLst/>
                        </a:rPr>
                        <a:t>c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25" marR="4232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950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82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308836" y="-27272"/>
            <a:ext cx="11064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Polska, maj 2024: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numeru slajdu 1">
            <a:extLst>
              <a:ext uri="{FF2B5EF4-FFF2-40B4-BE49-F238E27FC236}">
                <a16:creationId xmlns:a16="http://schemas.microsoft.com/office/drawing/2014/main" id="{77FC9285-FD00-42D1-B228-7BFE0DE58D1A}"/>
              </a:ext>
            </a:extLst>
          </p:cNvPr>
          <p:cNvSpPr>
            <a:spLocks noGrp="1"/>
          </p:cNvSpPr>
          <p:nvPr/>
        </p:nvSpPr>
        <p:spPr bwMode="auto">
          <a:xfrm>
            <a:off x="8112918" y="593566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F68041-C65D-444D-A41B-25C90D6DA97C}" type="slidenum">
              <a:rPr lang="pl-PL" altLang="pl-PL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sz="1200">
              <a:solidFill>
                <a:srgbClr val="898989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C6F73B5-06C3-41BC-96AF-4DB1B5FD7B50}"/>
              </a:ext>
            </a:extLst>
          </p:cNvPr>
          <p:cNvSpPr txBox="1"/>
          <p:nvPr/>
        </p:nvSpPr>
        <p:spPr>
          <a:xfrm>
            <a:off x="818924" y="422956"/>
            <a:ext cx="364715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POLSKI BILANS ENERGETYCZNY 2019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(energetyka węgla, ropy i gazu)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---------------------------------------------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energia chemiczna – 1100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endParaRPr lang="pl-PL" altLang="pl-PL" sz="1400" b="1" dirty="0"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energia końcowa – 600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endParaRPr lang="pl-PL" altLang="pl-PL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pole tekstowe 5">
            <a:extLst>
              <a:ext uri="{FF2B5EF4-FFF2-40B4-BE49-F238E27FC236}">
                <a16:creationId xmlns:a16="http://schemas.microsoft.com/office/drawing/2014/main" id="{CC958D35-F86C-41B1-85C2-66282A5C0B0E}"/>
              </a:ext>
            </a:extLst>
          </p:cNvPr>
          <p:cNvSpPr txBox="1"/>
          <p:nvPr/>
        </p:nvSpPr>
        <p:spPr>
          <a:xfrm>
            <a:off x="1909127" y="1850220"/>
            <a:ext cx="764222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zaspakajanie usług energetycznych w środowisku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MONIZM ELEKTRYCZNY OZE 2050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------------------------------------------------------------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energia (elektryczna) napędowa OZE (brutto/netto) – 200/175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endParaRPr lang="pl-PL" altLang="pl-PL" sz="1400" b="1" dirty="0"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energia użyteczna – 205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A6CB07E-5096-496E-A5C4-8DEBFA47AF98}"/>
              </a:ext>
            </a:extLst>
          </p:cNvPr>
          <p:cNvSpPr txBox="1"/>
          <p:nvPr/>
        </p:nvSpPr>
        <p:spPr>
          <a:xfrm>
            <a:off x="5549898" y="3264957"/>
            <a:ext cx="5126037" cy="2462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tradycyjny (obecny) rynek energii elektrycznej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130 </a:t>
            </a:r>
            <a:r>
              <a:rPr lang="pl-PL" altLang="pl-PL" sz="1400" b="1" dirty="0" err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         95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endParaRPr lang="pl-PL" altLang="pl-PL" sz="1400" b="1" dirty="0"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------------------------------------------------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pasywizacja budownictwa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150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pl-PL" altLang="pl-PL" sz="1400" b="1" dirty="0" err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          30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------------------------------------------------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elektryfikacja ciepłownictwa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(30+15)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         15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------------------------------------------------</a:t>
            </a:r>
          </a:p>
          <a:p>
            <a:pPr algn="ctr">
              <a:defRPr/>
            </a:pP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elektryfikacja transportu</a:t>
            </a:r>
          </a:p>
          <a:p>
            <a:pPr algn="ctr">
              <a:defRPr/>
            </a:pPr>
            <a:r>
              <a:rPr lang="pl-PL" altLang="pl-PL" sz="14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200 </a:t>
            </a:r>
            <a:r>
              <a:rPr lang="pl-PL" altLang="pl-PL" sz="1400" b="1" dirty="0" err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TWh</a:t>
            </a:r>
            <a:r>
              <a:rPr lang="pl-PL" altLang="pl-PL" sz="1400" b="1" dirty="0">
                <a:latin typeface="Tahoma" pitchFamily="34" charset="0"/>
                <a:cs typeface="Tahoma" pitchFamily="34" charset="0"/>
              </a:rPr>
              <a:t>             65 </a:t>
            </a:r>
            <a:r>
              <a:rPr lang="pl-PL" altLang="pl-PL" sz="1400" b="1" dirty="0" err="1">
                <a:latin typeface="Tahoma" pitchFamily="34" charset="0"/>
                <a:cs typeface="Tahoma" pitchFamily="34" charset="0"/>
              </a:rPr>
              <a:t>TWh</a:t>
            </a:r>
            <a:endParaRPr lang="pl-PL" altLang="pl-PL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Strzałka w dół 11">
            <a:extLst>
              <a:ext uri="{FF2B5EF4-FFF2-40B4-BE49-F238E27FC236}">
                <a16:creationId xmlns:a16="http://schemas.microsoft.com/office/drawing/2014/main" id="{8263578F-C269-4E66-AD49-467E66F886C0}"/>
              </a:ext>
            </a:extLst>
          </p:cNvPr>
          <p:cNvSpPr/>
          <p:nvPr/>
        </p:nvSpPr>
        <p:spPr>
          <a:xfrm rot="1953867">
            <a:off x="3553337" y="2971315"/>
            <a:ext cx="254000" cy="347975"/>
          </a:xfrm>
          <a:prstGeom prst="down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l-PL"/>
          </a:p>
        </p:txBody>
      </p: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0156FF9F-AEE7-4892-84CA-7DD810694362}"/>
              </a:ext>
            </a:extLst>
          </p:cNvPr>
          <p:cNvCxnSpPr>
            <a:cxnSpLocks/>
          </p:cNvCxnSpPr>
          <p:nvPr/>
        </p:nvCxnSpPr>
        <p:spPr>
          <a:xfrm>
            <a:off x="7978756" y="3647912"/>
            <a:ext cx="3669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1CE4E8F3-E6C8-24C4-8CAA-1FE78BFAD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47518"/>
              </p:ext>
            </p:extLst>
          </p:nvPr>
        </p:nvGraphicFramePr>
        <p:xfrm>
          <a:off x="942430" y="3290289"/>
          <a:ext cx="3625850" cy="2224800"/>
        </p:xfrm>
        <a:graphic>
          <a:graphicData uri="http://schemas.openxmlformats.org/drawingml/2006/table">
            <a:tbl>
              <a:tblPr/>
              <a:tblGrid>
                <a:gridCol w="106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189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Reelektryfikacja</a:t>
                      </a: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OZE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Energia (%)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Moc (GW)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GOZ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1,2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μ</a:t>
                      </a: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EB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1,2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EB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EW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PV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offshore</a:t>
                      </a:r>
                      <a:endParaRPr kumimoji="0" lang="pl-PL" altLang="pl-PL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Strzałka w dół 11">
            <a:extLst>
              <a:ext uri="{FF2B5EF4-FFF2-40B4-BE49-F238E27FC236}">
                <a16:creationId xmlns:a16="http://schemas.microsoft.com/office/drawing/2014/main" id="{221A3F42-BF06-E8D8-673E-90C86DA8C34D}"/>
              </a:ext>
            </a:extLst>
          </p:cNvPr>
          <p:cNvSpPr/>
          <p:nvPr/>
        </p:nvSpPr>
        <p:spPr>
          <a:xfrm rot="18889316">
            <a:off x="7447549" y="2947535"/>
            <a:ext cx="254000" cy="347975"/>
          </a:xfrm>
          <a:prstGeom prst="down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l-PL"/>
          </a:p>
        </p:txBody>
      </p:sp>
      <p:sp>
        <p:nvSpPr>
          <p:cNvPr id="20" name="Strzałka w dół 11">
            <a:extLst>
              <a:ext uri="{FF2B5EF4-FFF2-40B4-BE49-F238E27FC236}">
                <a16:creationId xmlns:a16="http://schemas.microsoft.com/office/drawing/2014/main" id="{EFAE1786-5110-23FC-DB83-8BCDE53BBA42}"/>
              </a:ext>
            </a:extLst>
          </p:cNvPr>
          <p:cNvSpPr/>
          <p:nvPr/>
        </p:nvSpPr>
        <p:spPr>
          <a:xfrm rot="18889316">
            <a:off x="3010592" y="1542515"/>
            <a:ext cx="254000" cy="347975"/>
          </a:xfrm>
          <a:prstGeom prst="down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l-PL"/>
          </a:p>
        </p:txBody>
      </p: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AAC52C6A-BE51-A73F-191E-159ECCCB59C2}"/>
              </a:ext>
            </a:extLst>
          </p:cNvPr>
          <p:cNvCxnSpPr>
            <a:cxnSpLocks/>
          </p:cNvCxnSpPr>
          <p:nvPr/>
        </p:nvCxnSpPr>
        <p:spPr>
          <a:xfrm>
            <a:off x="7990787" y="4273554"/>
            <a:ext cx="3669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>
            <a:extLst>
              <a:ext uri="{FF2B5EF4-FFF2-40B4-BE49-F238E27FC236}">
                <a16:creationId xmlns:a16="http://schemas.microsoft.com/office/drawing/2014/main" id="{AA1F5C11-6678-C21C-5674-8E417592122C}"/>
              </a:ext>
            </a:extLst>
          </p:cNvPr>
          <p:cNvCxnSpPr>
            <a:cxnSpLocks/>
          </p:cNvCxnSpPr>
          <p:nvPr/>
        </p:nvCxnSpPr>
        <p:spPr>
          <a:xfrm>
            <a:off x="8219387" y="4911227"/>
            <a:ext cx="3669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C3F29E88-12DD-7357-48E7-C12DAC338304}"/>
              </a:ext>
            </a:extLst>
          </p:cNvPr>
          <p:cNvCxnSpPr>
            <a:cxnSpLocks/>
          </p:cNvCxnSpPr>
          <p:nvPr/>
        </p:nvCxnSpPr>
        <p:spPr>
          <a:xfrm>
            <a:off x="8050945" y="5560932"/>
            <a:ext cx="3669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948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ymbol zastępczy numeru slajdu 3">
            <a:extLst>
              <a:ext uri="{FF2B5EF4-FFF2-40B4-BE49-F238E27FC236}">
                <a16:creationId xmlns:a16="http://schemas.microsoft.com/office/drawing/2014/main" id="{BE902626-385D-4C08-B92E-9725861FC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8111E8-7C40-4AA3-A422-BBF6F0D07D3E}" type="slidenum">
              <a:rPr lang="pl-PL" altLang="pl-PL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200">
              <a:solidFill>
                <a:srgbClr val="898989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5C9FE68-153A-45B8-BC05-0E5ADB5EF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59507"/>
              </p:ext>
            </p:extLst>
          </p:nvPr>
        </p:nvGraphicFramePr>
        <p:xfrm>
          <a:off x="731663" y="818908"/>
          <a:ext cx="10728673" cy="5205828"/>
        </p:xfrm>
        <a:graphic>
          <a:graphicData uri="http://schemas.openxmlformats.org/drawingml/2006/table">
            <a:tbl>
              <a:tblPr/>
              <a:tblGrid>
                <a:gridCol w="3450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8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6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stan B (2050)</a:t>
                      </a: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970088" indent="-19700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koszt wytworzenia i „dostawy” energii elektrycznej 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40 mld PLN 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vs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3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stan A (2020)</a:t>
                      </a: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koszt pokrycia wszystkich potrzeb energetycznych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200 mld PLN 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6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trajektoria A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ahoma" panose="020B0604030504040204" pitchFamily="34" charset="0"/>
                        </a:rPr>
                        <a:t>→ B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(stan B nie zależy od stanu A, natomiast koszty i owszem)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skumulowana (2020-2050) nadwyżka</a:t>
                      </a:r>
                      <a:b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 bln PLN,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nakłady inwestycyjne na </a:t>
                      </a:r>
                      <a:r>
                        <a:rPr kumimoji="0" lang="pl-PL" alt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reelektryfikację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OZE 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750 mld PLN,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pasywizacja budownictwa i elektryfikacja ciepłownictwa – 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(500+350) mld PLN,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elektryfikacja transportu 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200 mld PLN,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na „sprawiedliwą” transformację pozostaje – 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200 mld PLN 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695" marB="4569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56EA430D-5275-6266-ED48-B443C521B8D0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B9123F43-FDB2-A8AF-3143-C9452E25D7DB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numeru slajdu 1">
            <a:extLst>
              <a:ext uri="{FF2B5EF4-FFF2-40B4-BE49-F238E27FC236}">
                <a16:creationId xmlns:a16="http://schemas.microsoft.com/office/drawing/2014/main" id="{0BFFFDC5-C99C-9DCD-70CF-CA96F572F4DD}"/>
              </a:ext>
            </a:extLst>
          </p:cNvPr>
          <p:cNvSpPr>
            <a:spLocks noGrp="1"/>
          </p:cNvSpPr>
          <p:nvPr/>
        </p:nvSpPr>
        <p:spPr bwMode="auto">
          <a:xfrm>
            <a:off x="8112918" y="593566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F68041-C65D-444D-A41B-25C90D6DA97C}" type="slidenum">
              <a:rPr lang="pl-PL" altLang="pl-PL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200">
              <a:solidFill>
                <a:srgbClr val="898989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1213541-BE9F-8175-12C1-1D8012568B81}"/>
              </a:ext>
            </a:extLst>
          </p:cNvPr>
          <p:cNvSpPr txBox="1"/>
          <p:nvPr/>
        </p:nvSpPr>
        <p:spPr>
          <a:xfrm>
            <a:off x="198120" y="51161"/>
            <a:ext cx="11628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HEURYSTYKA 2  - ekonomiczna inwestycji na trajektorii transformacyjnej (A → B)</a:t>
            </a:r>
          </a:p>
        </p:txBody>
      </p:sp>
    </p:spTree>
    <p:extLst>
      <p:ext uri="{BB962C8B-B14F-4D97-AF65-F5344CB8AC3E}">
        <p14:creationId xmlns:p14="http://schemas.microsoft.com/office/powerpoint/2010/main" val="214549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5A9E"/>
                </a:solidFill>
              </a:rPr>
              <a:t>Transformacja energetyczna do elektroprosumeryzmu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423746" y="203561"/>
            <a:ext cx="11307337" cy="7269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Dwa akronimy i niezbędne słownictwo</a:t>
            </a:r>
          </a:p>
          <a:p>
            <a:endParaRPr lang="pl-PL" sz="800" dirty="0"/>
          </a:p>
          <a:p>
            <a:pPr>
              <a:lnSpc>
                <a:spcPct val="114000"/>
              </a:lnSpc>
            </a:pPr>
            <a:r>
              <a:rPr lang="pl-PL" sz="2400" b="1" dirty="0"/>
              <a:t>TEE</a:t>
            </a:r>
            <a:r>
              <a:rPr lang="pl-PL" sz="2400" dirty="0"/>
              <a:t> (transformacja energetyczna do elektroprosumeryzmu)</a:t>
            </a:r>
          </a:p>
          <a:p>
            <a:pPr>
              <a:lnSpc>
                <a:spcPct val="114000"/>
              </a:lnSpc>
            </a:pPr>
            <a:r>
              <a:rPr lang="pl-PL" sz="2400" b="1" dirty="0"/>
              <a:t>WEK-PK/EJ </a:t>
            </a:r>
            <a:r>
              <a:rPr lang="pl-PL" sz="2400" dirty="0"/>
              <a:t>(wielkoskalowa energetyka korporacyjna paliw kopalnych</a:t>
            </a:r>
          </a:p>
          <a:p>
            <a:pPr marL="719138" indent="-96838">
              <a:lnSpc>
                <a:spcPct val="114000"/>
              </a:lnSpc>
            </a:pPr>
            <a:r>
              <a:rPr lang="pl-PL" sz="2400" dirty="0"/>
              <a:t>i energetyka jądrowa</a:t>
            </a:r>
          </a:p>
          <a:p>
            <a:pPr>
              <a:lnSpc>
                <a:spcPct val="114000"/>
              </a:lnSpc>
            </a:pPr>
            <a:r>
              <a:rPr lang="pl-PL" sz="2400" b="1" dirty="0"/>
              <a:t>elektroprosumeryzm: </a:t>
            </a:r>
            <a:r>
              <a:rPr lang="pl-PL" sz="2400" dirty="0"/>
              <a:t>transformacyjny 2050 i </a:t>
            </a:r>
            <a:r>
              <a:rPr lang="pl-PL" sz="2400" dirty="0" err="1"/>
              <a:t>posttransformacyjny</a:t>
            </a:r>
            <a:r>
              <a:rPr lang="pl-PL" sz="2400" dirty="0"/>
              <a:t> 2100</a:t>
            </a:r>
          </a:p>
          <a:p>
            <a:pPr>
              <a:lnSpc>
                <a:spcPct val="114000"/>
              </a:lnSpc>
            </a:pPr>
            <a:r>
              <a:rPr lang="pl-PL" sz="2400" b="1" dirty="0"/>
              <a:t>heurystyki 2050: </a:t>
            </a:r>
            <a:r>
              <a:rPr lang="pl-PL" sz="2400" dirty="0"/>
              <a:t>bilansowe i ekonomiczne</a:t>
            </a:r>
          </a:p>
          <a:p>
            <a:pPr marL="622300" indent="-622300">
              <a:lnSpc>
                <a:spcPct val="114000"/>
              </a:lnSpc>
            </a:pPr>
            <a:r>
              <a:rPr lang="pl-PL" sz="2400" b="1" dirty="0"/>
              <a:t>triplety paradygmatyczne: </a:t>
            </a:r>
            <a:r>
              <a:rPr lang="pl-PL" sz="2400" dirty="0"/>
              <a:t>wschodzący elektroprosumeryzmu i schodzący (historycznej) WEK–PK/EJ </a:t>
            </a:r>
          </a:p>
          <a:p>
            <a:pPr>
              <a:lnSpc>
                <a:spcPct val="114000"/>
              </a:lnSpc>
            </a:pPr>
            <a:r>
              <a:rPr lang="pl-PL" sz="2400" b="1" dirty="0"/>
              <a:t>wykluczające się dwa tryby transformacji: </a:t>
            </a:r>
            <a:r>
              <a:rPr lang="pl-PL" sz="2400" dirty="0"/>
              <a:t>przełomowy (TEE)</a:t>
            </a:r>
          </a:p>
          <a:p>
            <a:pPr marL="446088" indent="268288">
              <a:lnSpc>
                <a:spcPct val="114000"/>
              </a:lnSpc>
            </a:pPr>
            <a:r>
              <a:rPr lang="pl-PL" sz="2400" dirty="0"/>
              <a:t>vs naśladowczy/przyrostowy („polityczny”)</a:t>
            </a:r>
          </a:p>
          <a:p>
            <a:pPr marL="623888" indent="-623888">
              <a:lnSpc>
                <a:spcPct val="114000"/>
              </a:lnSpc>
            </a:pPr>
            <a:r>
              <a:rPr lang="pl-PL" sz="2400" b="1" dirty="0"/>
              <a:t>kompatybilność elektromagnetyczna: </a:t>
            </a:r>
            <a:r>
              <a:rPr lang="pl-PL" sz="2400" dirty="0"/>
              <a:t>bilansowanie energii vs regulacja częstotliwościowa; moce zwarciowe w autonomizujących się OK) </a:t>
            </a:r>
          </a:p>
          <a:p>
            <a:pPr>
              <a:lnSpc>
                <a:spcPct val="114000"/>
              </a:lnSpc>
            </a:pPr>
            <a:r>
              <a:rPr lang="pl-PL" sz="2400" b="1" dirty="0"/>
              <a:t>odporność </a:t>
            </a:r>
            <a:r>
              <a:rPr lang="pl-PL" sz="2400" b="1" dirty="0" err="1"/>
              <a:t>elektroprosumencka</a:t>
            </a:r>
            <a:r>
              <a:rPr lang="pl-PL" sz="2400" b="1" dirty="0"/>
              <a:t> </a:t>
            </a:r>
            <a:r>
              <a:rPr lang="pl-PL" sz="2400" dirty="0"/>
              <a:t>(vs bezpieczeństwo energetyczne)</a:t>
            </a:r>
          </a:p>
          <a:p>
            <a:pPr>
              <a:lnSpc>
                <a:spcPct val="114000"/>
              </a:lnSpc>
            </a:pPr>
            <a:endParaRPr lang="pl-PL" sz="2400" dirty="0"/>
          </a:p>
          <a:p>
            <a:pPr>
              <a:lnSpc>
                <a:spcPct val="114000"/>
              </a:lnSpc>
            </a:pPr>
            <a:endParaRPr lang="pl-PL" sz="2400" dirty="0"/>
          </a:p>
          <a:p>
            <a:pPr>
              <a:lnSpc>
                <a:spcPct val="114000"/>
              </a:lnSpc>
            </a:pPr>
            <a:endParaRPr lang="pl-PL" sz="2400" dirty="0"/>
          </a:p>
          <a:p>
            <a:r>
              <a:rPr lang="pl-PL" sz="2400" dirty="0"/>
              <a:t> 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2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5A9E"/>
                </a:solidFill>
              </a:rPr>
              <a:t>Transformacja energetyczna do elektroprosumeryzmu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222422" y="219823"/>
            <a:ext cx="11374845" cy="163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 algn="just">
              <a:lnSpc>
                <a:spcPct val="107000"/>
              </a:lnSpc>
              <a:spcAft>
                <a:spcPts val="600"/>
              </a:spcAft>
              <a:tabLst>
                <a:tab pos="82550" algn="l"/>
              </a:tabLst>
            </a:pPr>
            <a:r>
              <a:rPr lang="pl-PL" sz="2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ma dzisiaj lepszego wprowadzenia w elektroprosumeryzm humanistyczny niż to co 50 lat temu napisał Jacob Bronowski w książce THE ASCENT OF MEN. Science </a:t>
            </a:r>
            <a:r>
              <a:rPr lang="pl-PL" sz="24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Horizons</a:t>
            </a:r>
            <a:r>
              <a:rPr lang="pl-PL" sz="2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24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pl-PL" sz="2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1973 (polskie wydanie: Potęga wyobraźni, PIW 1988,</a:t>
            </a:r>
            <a:br>
              <a:rPr lang="pl-PL" sz="2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str. 433). </a:t>
            </a:r>
            <a:endParaRPr lang="pl-PL" sz="2400" kern="100" dirty="0">
              <a:solidFill>
                <a:srgbClr val="3886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C4F37E3-DA1F-52F1-9270-62E2ADA980C5}"/>
              </a:ext>
            </a:extLst>
          </p:cNvPr>
          <p:cNvSpPr txBox="1"/>
          <p:nvPr/>
        </p:nvSpPr>
        <p:spPr>
          <a:xfrm>
            <a:off x="111212" y="2222455"/>
            <a:ext cx="1148605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725" algn="just"/>
            <a:r>
              <a:rPr lang="pl-PL" sz="2400" b="1" kern="1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Przewodnictwo intelektualne w XX wieku należy do uczonych. To zaś rodzi poważny problem, jako że nauka jest również źródłem potęgi związanej z rządzeniem, potęgi, którą państwo chce sobie podporządkować. Jeśli jednak nauka podda się temu dążeniu, przekonania etyczne XX wieku upadną, obrócą się</a:t>
            </a:r>
            <a:r>
              <a:rPr lang="pl-PL" sz="2400" b="1" kern="1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2400" b="1" kern="1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cynizm. Zostaną nam odebrane, gdyż w naszym stuleciu nie sposób ich oprzeć na niczym innym, jak na nauce będącej potwierdzeniem wyjątkowości człowieka oraz dumy z jego talentów i dokonań. Celem nauki nie jest zawładniecie ziemią, lecz wyobraźnią moralną. W przeciwnym razie zginie i nauka,</a:t>
            </a:r>
            <a:r>
              <a:rPr lang="pl-PL" sz="2400" b="1" kern="1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 </a:t>
            </a:r>
            <a:r>
              <a:rPr lang="pl-PL" sz="2400" b="1" kern="100" dirty="0" err="1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wiara,i</a:t>
            </a:r>
            <a:r>
              <a:rPr lang="pl-PL" sz="2400" b="1" kern="1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człowiek </a:t>
            </a:r>
            <a:r>
              <a:rPr lang="pl-PL" sz="2400" kern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(Jacob Bronowski).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1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198120" y="468131"/>
            <a:ext cx="996886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Bronowski pisał to wówczas w związku z kryzysem moralnym po zrzuceniu bomb atomowych na Hiroszimę i Nagasaki. Po przeniesieniu się wielu fizyków – zaangażowanych w budowę tych bomb – w obszar badań biologicznych.</a:t>
            </a:r>
            <a:br>
              <a:rPr lang="pl-PL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przede wszystkim pisał to w świecie zimnej wojny, </a:t>
            </a:r>
            <a:r>
              <a:rPr lang="pl-PL" sz="24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która „odwołana” została dopiero w 1991, po rewolucji solidarnościowej i Wiośnie Ludów 1989.</a:t>
            </a:r>
          </a:p>
          <a:p>
            <a:pPr algn="just"/>
            <a:endParaRPr lang="pl-PL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Jest niezwykle ważne, że zakończenie tamtej, pierwszej, zimnej wojny odbywało </a:t>
            </a:r>
            <a:r>
              <a:rPr lang="pl-PL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się w koincydencji z początkami trzech wielkich transformacji obejmujących trzy wymiary: społeczno-polityczny, technologiczno-ekonomiczny i środowiskowo-klimatyczny. Były to dwie transformacje przełomowe (rewolucje) – internetowa WWW oraz klimatyczna – obejmujące cały świat i była to przyrostowa transformacja TPA w elektroenergetyce,</a:t>
            </a:r>
            <a:br>
              <a:rPr lang="pl-PL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st</a:t>
            </a:r>
            <a:r>
              <a:rPr lang="pl-PL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refie euroatlantyckiej</a:t>
            </a:r>
            <a:r>
              <a:rPr lang="pl-PL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sz="2400" dirty="0"/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89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9F0E71F-D031-C040-1DF6-683A6E7EDB85}"/>
              </a:ext>
            </a:extLst>
          </p:cNvPr>
          <p:cNvSpPr txBox="1"/>
          <p:nvPr/>
        </p:nvSpPr>
        <p:spPr>
          <a:xfrm>
            <a:off x="457200" y="203561"/>
            <a:ext cx="1057396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Polska, maj 2024 (2):</a:t>
            </a:r>
          </a:p>
          <a:p>
            <a:pPr algn="ctr">
              <a:spcBef>
                <a:spcPts val="0"/>
              </a:spcBef>
            </a:pPr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trzeci segment rządowej </a:t>
            </a:r>
            <a:r>
              <a:rPr lang="pl-PL" sz="2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transformacji energetycznej realizowany w trybie celów politycznych w obszarze inwestycji systemowych (w obszarze internalizacji kosztów zewnętrznych) </a:t>
            </a:r>
          </a:p>
          <a:p>
            <a:pPr>
              <a:spcBef>
                <a:spcPts val="0"/>
              </a:spcBef>
            </a:pPr>
            <a:endParaRPr lang="pl-PL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jest nim segment politycznego uchylenia działania praw ekonomii (rynkowej)</a:t>
            </a:r>
            <a:b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zastąpienie ich woluntarystycznymi decyzjami politycznymi (wykraczającymi poza ramy ekonomii politycznej) w dwóch segmentach KSE, mianowicie sieci elektroenergetycznych – zarówno w odniesieniu do sieci przesyłowych jak i rozdzielczych – oraz elektrowni szczytowo-pompowych.</a:t>
            </a:r>
          </a:p>
          <a:p>
            <a:pPr>
              <a:spcBef>
                <a:spcPts val="0"/>
              </a:spcBef>
            </a:pPr>
            <a:endParaRPr lang="pl-PL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Empiryczne (statystyczne) wykorzystanie sieci przesyłowych KSE na poziomie nie większym niż 30%, w wypadku sieci </a:t>
            </a:r>
            <a:r>
              <a:rPr lang="pl-PL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nN</a:t>
            </a:r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nie większym niż kilkanaście procent, a w wypadku elektrowni szczytowo pompowych nie większym niż 50% falsyfikuje już nieodwracalnie zasadność inwestycji o czasie życia nie mniejszym niż 50 lat (sieci </a:t>
            </a:r>
            <a:r>
              <a:rPr lang="pl-PL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nN</a:t>
            </a:r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oraz 100 lat i więcej (ESP), wymagających nakładów inwestycyjnych przekraczających setki mld PLN. Tylko w sieciach elektroenergetycznych nakłady planowane do 2034 roku, to około 200 mld PLN (65 mld PLN – sieci przesyłowe, i około 135 mld PLN – sieci dystrybucyjne) </a:t>
            </a:r>
            <a:endParaRPr lang="pl-PL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2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198120" y="51161"/>
            <a:ext cx="1106424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Polska, maj 2024 (3):</a:t>
            </a:r>
          </a:p>
          <a:p>
            <a:pPr algn="ctr">
              <a:spcBef>
                <a:spcPts val="0"/>
              </a:spcBef>
            </a:pPr>
            <a:r>
              <a:rPr lang="pl-PL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TEE </a:t>
            </a: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 wersji „SEP”)</a:t>
            </a:r>
          </a:p>
          <a:p>
            <a:pPr>
              <a:spcBef>
                <a:spcPts val="0"/>
              </a:spcBef>
            </a:pPr>
            <a:endParaRPr lang="pl-PL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Elektroprosumeryzm transformacyjny 2050</a:t>
            </a:r>
            <a:b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(humanistyczny) </a:t>
            </a:r>
            <a:r>
              <a:rPr lang="pl-PL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posttransformacyjny</a:t>
            </a: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2100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Ustawa ZWZ-KSE, Prawo elektryczne, Kodeks prawny TEE (vs taryfy dynamiczne od 1 sierpnia w politycznej wersji entropizacyjnej)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Urząd Rozwoju Elektroprosumeryzmu – pierwszy z niezależnych urzędów TEE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Kompatybilność elektromagnetyczna – zasada ZWZ-KSE: bezwarunkowa wymagalność kompatybilności technologiczno-biznesowej trzech systemów: taryf dynamicznych, OIRE-CSIRE, rynku technicznego (w tym regulacji częstotliwościowej) 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Finansowanie innowacyjności: system ulg podatkowych w miejsce dotacji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0,5 do miliona miejsc pracy w sektorze MMSP, w JST (vs 700 mld PLN długu państwowego i korporacyjnego na globalnych finansowych rynkach długoterminowych)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15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198120" y="51161"/>
            <a:ext cx="110642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Polska, maj 2024 (4):</a:t>
            </a:r>
          </a:p>
          <a:p>
            <a:pPr algn="ctr">
              <a:spcBef>
                <a:spcPts val="0"/>
              </a:spcBef>
            </a:pPr>
            <a:r>
              <a:rPr lang="pl-PL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TEE </a:t>
            </a: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 wersji „SEP”)</a:t>
            </a:r>
          </a:p>
          <a:p>
            <a:pPr algn="ctr">
              <a:spcBef>
                <a:spcPts val="0"/>
              </a:spcBef>
            </a:pPr>
            <a:endParaRPr lang="pl-PL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Bezwarunkowa wymagalność przełomowej koordynacji regulacji pierwotnej</a:t>
            </a:r>
            <a:b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wtórnej w osłonach kontrolnych (vs pytanie: a co jak słońce nie świeci,</a:t>
            </a:r>
            <a:b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wiatr nie wieje?). Skalowalność zasobów bilansowych w OK w świetle PURE( technicznych  </a:t>
            </a: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Bezwarunkowa wymagalność przełomowej koordynacji warunków zwarciowych w zautonomizowanych osłonach kontrolnych i w osłonie kontrolnej OK (KSE). Co w zamian standardowych warunków: sieci 110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</a:t>
            </a: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25 ; 40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</a:t>
            </a: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sieci 220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</a:t>
            </a: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40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</a:t>
            </a: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sieci 400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</a:t>
            </a:r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40; 50;  63 </a:t>
            </a:r>
            <a:r>
              <a:rPr lang="pl-PL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Kompatybilność elektromagnetyczna – zasada ZWZ-KSE: bezwarunkowa wymagalność kompatybilności technologiczno-biznesowej trzech systemów: taryf dynamicznych, OIRE-CSIRE, rynku technicznego (w tym regulacji częstotliwościowej)</a:t>
            </a:r>
          </a:p>
          <a:p>
            <a:pPr algn="l">
              <a:spcBef>
                <a:spcPts val="0"/>
              </a:spcBef>
            </a:pPr>
            <a:endParaRPr lang="pl-PL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50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198120" y="51161"/>
            <a:ext cx="11064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KRAJOWE TRAJEKTORIE TEE (A → B) 4 RYNKÓW ENERGII ELEKTRYCZNEJ 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Kanwa 6">
            <a:extLst>
              <a:ext uri="{FF2B5EF4-FFF2-40B4-BE49-F238E27FC236}">
                <a16:creationId xmlns:a16="http://schemas.microsoft.com/office/drawing/2014/main" id="{C155FAD7-8FF7-2C75-C666-8828C1F3008A}"/>
              </a:ext>
            </a:extLst>
          </p:cNvPr>
          <p:cNvGrpSpPr/>
          <p:nvPr/>
        </p:nvGrpSpPr>
        <p:grpSpPr>
          <a:xfrm>
            <a:off x="1844040" y="281993"/>
            <a:ext cx="7772400" cy="4556973"/>
            <a:chOff x="0" y="0"/>
            <a:chExt cx="5895975" cy="3886200"/>
          </a:xfrm>
        </p:grpSpPr>
        <p:sp>
          <p:nvSpPr>
            <p:cNvPr id="4" name="Prostokąt 3">
              <a:extLst>
                <a:ext uri="{FF2B5EF4-FFF2-40B4-BE49-F238E27FC236}">
                  <a16:creationId xmlns:a16="http://schemas.microsoft.com/office/drawing/2014/main" id="{408DF843-85D4-334D-7824-A3CAD85ABAAE}"/>
                </a:ext>
              </a:extLst>
            </p:cNvPr>
            <p:cNvSpPr/>
            <p:nvPr/>
          </p:nvSpPr>
          <p:spPr>
            <a:xfrm>
              <a:off x="0" y="0"/>
              <a:ext cx="5895975" cy="3886200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6368302E-3306-6F4F-9F88-AA92C776C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683" y="306481"/>
              <a:ext cx="4611457" cy="2721988"/>
            </a:xfrm>
            <a:prstGeom prst="rect">
              <a:avLst/>
            </a:prstGeom>
          </p:spPr>
        </p:pic>
        <p:sp>
          <p:nvSpPr>
            <p:cNvPr id="8" name="Text Box 14">
              <a:extLst>
                <a:ext uri="{FF2B5EF4-FFF2-40B4-BE49-F238E27FC236}">
                  <a16:creationId xmlns:a16="http://schemas.microsoft.com/office/drawing/2014/main" id="{84AE7F4E-AD88-7F2D-CEDD-5C38C83D6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314" y="2965688"/>
              <a:ext cx="91503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A(2023)</a:t>
              </a:r>
            </a:p>
          </p:txBody>
        </p:sp>
        <p:sp>
          <p:nvSpPr>
            <p:cNvPr id="10" name="Text Box 16">
              <a:extLst>
                <a:ext uri="{FF2B5EF4-FFF2-40B4-BE49-F238E27FC236}">
                  <a16:creationId xmlns:a16="http://schemas.microsoft.com/office/drawing/2014/main" id="{9CED12EC-6874-37A6-3A1A-49C6CF0C8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5663" y="2964431"/>
              <a:ext cx="844550" cy="284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B(2050)</a:t>
              </a:r>
            </a:p>
          </p:txBody>
        </p: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111CE4A1-EA98-E06A-AF8E-E00B9DAA2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4728" y="2965688"/>
              <a:ext cx="84455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2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2040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8">
              <a:extLst>
                <a:ext uri="{FF2B5EF4-FFF2-40B4-BE49-F238E27FC236}">
                  <a16:creationId xmlns:a16="http://schemas.microsoft.com/office/drawing/2014/main" id="{E3C07D88-D57B-5C61-66BA-14A5A400C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345" y="2959948"/>
              <a:ext cx="845820" cy="307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2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2030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9">
              <a:extLst>
                <a:ext uri="{FF2B5EF4-FFF2-40B4-BE49-F238E27FC236}">
                  <a16:creationId xmlns:a16="http://schemas.microsoft.com/office/drawing/2014/main" id="{DA3B1080-599D-4743-DEA2-93AC54150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965" y="279651"/>
              <a:ext cx="845820" cy="401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Σ (t)</a:t>
              </a:r>
              <a:endParaRPr lang="pl-PL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Text Box 19">
              <a:extLst>
                <a:ext uri="{FF2B5EF4-FFF2-40B4-BE49-F238E27FC236}">
                  <a16:creationId xmlns:a16="http://schemas.microsoft.com/office/drawing/2014/main" id="{83F2167C-7B3B-7D25-E891-A7FF347C1F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587" y="3319363"/>
              <a:ext cx="5743574" cy="284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Trajektoria bilansu TETIP (A → B) w osłonie kraju OK (PL): Σ = SRS + SRW + EP</a:t>
              </a: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927A67CE-4764-76E3-B94D-86BC61EB1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064" y="602463"/>
              <a:ext cx="91503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100 %</a:t>
              </a: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D8507555-FBE4-D59E-76B8-2BB40036B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" y="820828"/>
              <a:ext cx="91503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(175 </a:t>
              </a:r>
              <a:r>
                <a:rPr lang="pl-PL" sz="14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TWh</a:t>
              </a: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</a:t>
              </a:r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B6762694-61BF-CFEB-86B9-816D3EB58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7353" y="311003"/>
              <a:ext cx="788622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200 </a:t>
              </a:r>
              <a:r>
                <a:rPr lang="pl-PL" sz="14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TWh</a:t>
              </a:r>
              <a:endParaRPr lang="pl-PL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Text Box 14">
              <a:extLst>
                <a:ext uri="{FF2B5EF4-FFF2-40B4-BE49-F238E27FC236}">
                  <a16:creationId xmlns:a16="http://schemas.microsoft.com/office/drawing/2014/main" id="{E4AA92CA-F296-6BC6-D704-D2D6D5F40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060" y="2726844"/>
              <a:ext cx="518294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0 %</a:t>
              </a:r>
            </a:p>
          </p:txBody>
        </p:sp>
        <p:sp>
          <p:nvSpPr>
            <p:cNvPr id="19" name="Text Box 14">
              <a:extLst>
                <a:ext uri="{FF2B5EF4-FFF2-40B4-BE49-F238E27FC236}">
                  <a16:creationId xmlns:a16="http://schemas.microsoft.com/office/drawing/2014/main" id="{9171E12B-8F58-B2D0-0D87-BA94EB418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255" y="1122451"/>
              <a:ext cx="929875" cy="29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SRS (t)</a:t>
              </a:r>
            </a:p>
          </p:txBody>
        </p:sp>
        <p:sp>
          <p:nvSpPr>
            <p:cNvPr id="20" name="Text Box 14">
              <a:extLst>
                <a:ext uri="{FF2B5EF4-FFF2-40B4-BE49-F238E27FC236}">
                  <a16:creationId xmlns:a16="http://schemas.microsoft.com/office/drawing/2014/main" id="{3F18E37E-47D7-39B6-A22C-DA5BA32380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9064" y="1172898"/>
              <a:ext cx="929876" cy="29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SRW (t)</a:t>
              </a:r>
            </a:p>
          </p:txBody>
        </p:sp>
        <p:sp>
          <p:nvSpPr>
            <p:cNvPr id="21" name="Text Box 14">
              <a:extLst>
                <a:ext uri="{FF2B5EF4-FFF2-40B4-BE49-F238E27FC236}">
                  <a16:creationId xmlns:a16="http://schemas.microsoft.com/office/drawing/2014/main" id="{3479A868-29D1-1641-6393-19D880163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375" y="1881987"/>
              <a:ext cx="993843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EP (t)</a:t>
              </a:r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5461DDDD-EC05-7E36-D562-973C74A43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7406" y="301331"/>
              <a:ext cx="1684837" cy="307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Energia  elektryczna</a:t>
              </a:r>
            </a:p>
          </p:txBody>
        </p:sp>
        <p:sp>
          <p:nvSpPr>
            <p:cNvPr id="23" name="Text Box 14">
              <a:extLst>
                <a:ext uri="{FF2B5EF4-FFF2-40B4-BE49-F238E27FC236}">
                  <a16:creationId xmlns:a16="http://schemas.microsoft.com/office/drawing/2014/main" id="{87AD5B66-215D-FB8A-E663-5D98EAE1F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7353" y="1545608"/>
              <a:ext cx="788622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 </a:t>
              </a:r>
              <a:r>
                <a:rPr lang="pl-PL" sz="14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TWh</a:t>
              </a:r>
              <a:endParaRPr lang="pl-PL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4" name="Rectangle 35">
            <a:extLst>
              <a:ext uri="{FF2B5EF4-FFF2-40B4-BE49-F238E27FC236}">
                <a16:creationId xmlns:a16="http://schemas.microsoft.com/office/drawing/2014/main" id="{60F7085A-8316-E630-B4D0-F0A435226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" y="4779677"/>
            <a:ext cx="116326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Trajektorie: Σ (t) – krajowa produkcja brutto; SRS (t) – produkcja brutto na rynku schodzącym; EP (t) – produkcja </a:t>
            </a:r>
            <a:r>
              <a:rPr lang="pl-PL" sz="2000" b="1" dirty="0" err="1"/>
              <a:t>elektroprsumencka</a:t>
            </a:r>
            <a:r>
              <a:rPr lang="pl-PL" sz="2000" b="1" dirty="0"/>
              <a:t> brutto (OZE) na rynku </a:t>
            </a:r>
            <a:r>
              <a:rPr lang="pl-PL" sz="2000" b="1" dirty="0" err="1"/>
              <a:t>bezsieciowym</a:t>
            </a:r>
            <a:r>
              <a:rPr lang="pl-PL" sz="2000" b="1" dirty="0"/>
              <a:t>; SRW (t) – produkcji brutto (OZE) na dwóch wschodzących rynkach sieciowych: operatora OSD (rynki 1) oraz operatora OSP (rynek 2)  </a:t>
            </a:r>
            <a:endParaRPr lang="pl-PL" alt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61839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90703DA4-6543-1F6D-5019-FDFF7CBEC47B}"/>
              </a:ext>
            </a:extLst>
          </p:cNvPr>
          <p:cNvSpPr txBox="1"/>
          <p:nvPr/>
        </p:nvSpPr>
        <p:spPr>
          <a:xfrm>
            <a:off x="2959509" y="6008108"/>
            <a:ext cx="649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Jan Popczyk </a:t>
            </a:r>
          </a:p>
          <a:p>
            <a:pPr algn="ctr"/>
            <a:r>
              <a:rPr lang="pl-PL" b="1" dirty="0">
                <a:solidFill>
                  <a:srgbClr val="0070C0"/>
                </a:solidFill>
              </a:rPr>
              <a:t>Transformacja energetyczna do elektroprosumeryzmu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8B823D5-BEF1-3CDF-81BA-537894CF0255}"/>
              </a:ext>
            </a:extLst>
          </p:cNvPr>
          <p:cNvSpPr txBox="1"/>
          <p:nvPr/>
        </p:nvSpPr>
        <p:spPr>
          <a:xfrm>
            <a:off x="292230" y="51851"/>
            <a:ext cx="11462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 (CHARAKTERYSTYKA) ŹRÓDEŁ OZE W STANIE KOŃCOWYM B TRANSFORMACJI TEE</a:t>
            </a:r>
            <a:br>
              <a:rPr lang="pl-PL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roczne krajowe zapotrzebowanie na energię elektryczną 200 TWh</a:t>
            </a:r>
            <a:br>
              <a:rPr lang="pl-PL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 WYJŚCIA DO SZACOWANIA KOSZTÓW ELEKTROEKOLOGICZNYCH REELKTRYFIKACJI OZE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CFD27D97-9EEC-D86A-5F9F-A8AA1D1265A4}"/>
              </a:ext>
            </a:extLst>
          </p:cNvPr>
          <p:cNvCxnSpPr>
            <a:cxnSpLocks/>
          </p:cNvCxnSpPr>
          <p:nvPr/>
        </p:nvCxnSpPr>
        <p:spPr>
          <a:xfrm>
            <a:off x="2841524" y="6008108"/>
            <a:ext cx="6617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119BD11-4020-DCA1-1761-A614DF2CF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775178"/>
              </p:ext>
            </p:extLst>
          </p:nvPr>
        </p:nvGraphicFramePr>
        <p:xfrm>
          <a:off x="1998992" y="1145266"/>
          <a:ext cx="7711341" cy="4785090"/>
        </p:xfrm>
        <a:graphic>
          <a:graphicData uri="http://schemas.openxmlformats.org/drawingml/2006/table">
            <a:tbl>
              <a:tblPr/>
              <a:tblGrid>
                <a:gridCol w="1226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3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2348">
                  <a:extLst>
                    <a:ext uri="{9D8B030D-6E8A-4147-A177-3AD203B41FA5}">
                      <a16:colId xmlns:a16="http://schemas.microsoft.com/office/drawing/2014/main" val="991899644"/>
                    </a:ext>
                  </a:extLst>
                </a:gridCol>
              </a:tblGrid>
              <a:tr h="39377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Reelektryfikacja</a:t>
                      </a:r>
                      <a:r>
                        <a:rPr kumimoji="0" lang="pl-PL" altLang="pl-PL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OZE</a:t>
                      </a: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energia (%)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moc (GW)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liczba źródeł 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GOZ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1,2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200 x 6 MW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7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μ</a:t>
                      </a: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EB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1,2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35 tys. x 20 kW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+ 10 tys. x 50 kW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EB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2500 x 1 MW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7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1200 x 3 MW)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 (1500 x 6 MW)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PV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 mln x 10 kW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+ 0,5 mln x 40 kW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+ 0,1 mln x 100 kW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offshore</a:t>
                      </a: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1000 x 10 MW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4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 istniejące ESP: 2 GW mocy regulacyjnych </a:t>
                      </a: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6" marR="91436"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64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0162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2013</TotalTime>
  <Words>1820</Words>
  <Application>Microsoft Office PowerPoint</Application>
  <PresentationFormat>Panoramiczny</PresentationFormat>
  <Paragraphs>285</Paragraphs>
  <Slides>13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Trebuchet MS</vt:lpstr>
      <vt:lpstr>Wingdings 3</vt:lpstr>
      <vt:lpstr>Faseta</vt:lpstr>
      <vt:lpstr>Transformacja energetyczna do elektroprosumeryzmu (TEE) Biała Księga TEE Koncepcja i doktryna elektroprosumeryzmu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Sławomir Cieślik</dc:creator>
  <cp:lastModifiedBy>Jan Popczyk</cp:lastModifiedBy>
  <cp:revision>137</cp:revision>
  <cp:lastPrinted>2024-06-05T08:31:15Z</cp:lastPrinted>
  <dcterms:created xsi:type="dcterms:W3CDTF">2023-05-22T17:28:06Z</dcterms:created>
  <dcterms:modified xsi:type="dcterms:W3CDTF">2024-06-25T09:51:07Z</dcterms:modified>
</cp:coreProperties>
</file>