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6" r:id="rId6"/>
    <p:sldId id="262" r:id="rId7"/>
    <p:sldId id="259" r:id="rId8"/>
    <p:sldId id="263" r:id="rId9"/>
    <p:sldId id="264" r:id="rId10"/>
    <p:sldId id="256" r:id="rId11"/>
    <p:sldId id="257" r:id="rId12"/>
    <p:sldId id="258" r:id="rId13"/>
    <p:sldId id="260"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9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sty">
    <p:bg>
      <p:bgPr>
        <a:solidFill>
          <a:schemeClr val="bg1"/>
        </a:solidFill>
        <a:effectLst/>
      </p:bgPr>
    </p:bg>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D94E3FFC-1BB6-4D7E-8E25-F40BCC6C5494}"/>
              </a:ext>
            </a:extLst>
          </p:cNvPr>
          <p:cNvSpPr>
            <a:spLocks noGrp="1"/>
          </p:cNvSpPr>
          <p:nvPr>
            <p:ph type="ctrTitle"/>
          </p:nvPr>
        </p:nvSpPr>
        <p:spPr>
          <a:xfrm>
            <a:off x="1524000" y="3429000"/>
            <a:ext cx="9144000" cy="2387600"/>
          </a:xfrm>
        </p:spPr>
        <p:txBody>
          <a:bodyPr anchor="ctr"/>
          <a:lstStyle>
            <a:lvl1pPr algn="ctr">
              <a:defRPr sz="6000">
                <a:solidFill>
                  <a:schemeClr val="tx1"/>
                </a:solidFill>
              </a:defRPr>
            </a:lvl1pPr>
          </a:lstStyle>
          <a:p>
            <a:r>
              <a:rPr lang="pl-PL" dirty="0"/>
              <a:t>Kliknij, aby edytować styl</a:t>
            </a:r>
          </a:p>
        </p:txBody>
      </p:sp>
      <p:pic>
        <p:nvPicPr>
          <p:cNvPr id="7" name="Obraz 6">
            <a:extLst>
              <a:ext uri="{FF2B5EF4-FFF2-40B4-BE49-F238E27FC236}">
                <a16:creationId xmlns:a16="http://schemas.microsoft.com/office/drawing/2014/main" id="{D535594A-122D-4F14-9F07-4CBEA31A3A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472" y="850179"/>
            <a:ext cx="5107057" cy="2277747"/>
          </a:xfrm>
          <a:prstGeom prst="rect">
            <a:avLst/>
          </a:prstGeom>
        </p:spPr>
      </p:pic>
    </p:spTree>
    <p:extLst>
      <p:ext uri="{BB962C8B-B14F-4D97-AF65-F5344CB8AC3E}">
        <p14:creationId xmlns:p14="http://schemas.microsoft.com/office/powerpoint/2010/main" val="398498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AE5DFD-2A36-4F22-9F35-436FF533BB8E}"/>
              </a:ext>
            </a:extLst>
          </p:cNvPr>
          <p:cNvSpPr>
            <a:spLocks noGrp="1"/>
          </p:cNvSpPr>
          <p:nvPr>
            <p:ph type="ctrTitle"/>
          </p:nvPr>
        </p:nvSpPr>
        <p:spPr>
          <a:xfrm>
            <a:off x="1524000" y="1917493"/>
            <a:ext cx="9144000" cy="2387600"/>
          </a:xfrm>
        </p:spPr>
        <p:txBody>
          <a:bodyPr anchor="b"/>
          <a:lstStyle>
            <a:lvl1pPr algn="ctr">
              <a:defRPr sz="6000"/>
            </a:lvl1pPr>
          </a:lstStyle>
          <a:p>
            <a:r>
              <a:rPr lang="pl-PL" dirty="0"/>
              <a:t>Kliknij, aby edytować styl</a:t>
            </a:r>
          </a:p>
        </p:txBody>
      </p:sp>
      <p:sp>
        <p:nvSpPr>
          <p:cNvPr id="3" name="Podtytuł 2">
            <a:extLst>
              <a:ext uri="{FF2B5EF4-FFF2-40B4-BE49-F238E27FC236}">
                <a16:creationId xmlns:a16="http://schemas.microsoft.com/office/drawing/2014/main" id="{8F15CCD2-F54C-4544-9A5A-95D45ACD332D}"/>
              </a:ext>
            </a:extLst>
          </p:cNvPr>
          <p:cNvSpPr>
            <a:spLocks noGrp="1"/>
          </p:cNvSpPr>
          <p:nvPr>
            <p:ph type="subTitle" idx="1"/>
          </p:nvPr>
        </p:nvSpPr>
        <p:spPr>
          <a:xfrm>
            <a:off x="1524000" y="439716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Tree>
    <p:extLst>
      <p:ext uri="{BB962C8B-B14F-4D97-AF65-F5344CB8AC3E}">
        <p14:creationId xmlns:p14="http://schemas.microsoft.com/office/powerpoint/2010/main" val="322093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6FF191-80AC-452B-A424-8A4268B25E6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F134698-2EEB-4663-BBD2-C2E8D6DAE1BD}"/>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282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1CA6A9-220A-4016-85A6-8E2CC31DB25D}"/>
              </a:ext>
            </a:extLst>
          </p:cNvPr>
          <p:cNvSpPr>
            <a:spLocks noGrp="1"/>
          </p:cNvSpPr>
          <p:nvPr>
            <p:ph type="title"/>
          </p:nvPr>
        </p:nvSpPr>
        <p:spPr>
          <a:xfrm>
            <a:off x="831850" y="1709738"/>
            <a:ext cx="10515600" cy="2852737"/>
          </a:xfrm>
        </p:spPr>
        <p:txBody>
          <a:bodyPr anchor="b"/>
          <a:lstStyle>
            <a:lvl1pPr algn="ctr">
              <a:defRPr sz="6000"/>
            </a:lvl1pPr>
          </a:lstStyle>
          <a:p>
            <a:r>
              <a:rPr lang="pl-PL" dirty="0"/>
              <a:t>Kliknij, aby edytować styl</a:t>
            </a:r>
          </a:p>
        </p:txBody>
      </p:sp>
      <p:sp>
        <p:nvSpPr>
          <p:cNvPr id="3" name="Symbol zastępczy tekstu 2">
            <a:extLst>
              <a:ext uri="{FF2B5EF4-FFF2-40B4-BE49-F238E27FC236}">
                <a16:creationId xmlns:a16="http://schemas.microsoft.com/office/drawing/2014/main" id="{02A18C0A-8786-4DF8-9591-DA4327C7D6F5}"/>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Edytuj style wzorca tekstu</a:t>
            </a:r>
          </a:p>
        </p:txBody>
      </p:sp>
    </p:spTree>
    <p:extLst>
      <p:ext uri="{BB962C8B-B14F-4D97-AF65-F5344CB8AC3E}">
        <p14:creationId xmlns:p14="http://schemas.microsoft.com/office/powerpoint/2010/main" val="123880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57A3C0B-DFE9-4A63-92E7-49E32FB5DC21}"/>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5FB65D9-A21C-44C0-B63E-8ABE198E0364}"/>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9614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B69DF07D-B799-47E2-926B-626F8A63B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B3AE1C5A-A38E-4CFF-8584-0822474298A4}"/>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1DD0EA0-FB88-4259-BA6C-2341E4B87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0BF92C42-ADDF-4CD9-802A-3CF7A874303D}"/>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104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F500FC-8DD6-4168-BBC0-B888708BFBEB}"/>
              </a:ext>
            </a:extLst>
          </p:cNvPr>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2051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49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88C3C0B-EF7A-4D72-8A83-7906AB652BFB}"/>
              </a:ext>
            </a:extLst>
          </p:cNvPr>
          <p:cNvSpPr>
            <a:spLocks noGrp="1"/>
          </p:cNvSpPr>
          <p:nvPr>
            <p:ph type="title"/>
          </p:nvPr>
        </p:nvSpPr>
        <p:spPr>
          <a:xfrm>
            <a:off x="317089" y="1505666"/>
            <a:ext cx="11540613"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17C0437A-135E-4619-B741-68565EC5197A}"/>
              </a:ext>
            </a:extLst>
          </p:cNvPr>
          <p:cNvSpPr>
            <a:spLocks noGrp="1"/>
          </p:cNvSpPr>
          <p:nvPr>
            <p:ph type="body" idx="1"/>
          </p:nvPr>
        </p:nvSpPr>
        <p:spPr>
          <a:xfrm>
            <a:off x="317089" y="2966166"/>
            <a:ext cx="11540613" cy="3523124"/>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975418028"/>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Lst>
  <p:txStyles>
    <p:titleStyle>
      <a:lvl1pPr algn="l" defTabSz="914400" rtl="0" eaLnBrk="1" latinLnBrk="0" hangingPunct="1">
        <a:lnSpc>
          <a:spcPct val="90000"/>
        </a:lnSpc>
        <a:spcBef>
          <a:spcPct val="0"/>
        </a:spcBef>
        <a:buNone/>
        <a:defRPr sz="4400" kern="1200">
          <a:solidFill>
            <a:srgbClr val="CE196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mkarski.s3.eu-west-1.amazonaws.com/teched/cloudexams.mp4"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mkarski.s3.eu-west-1.amazonaws.com/teched/cloudmentor-fiszki.mp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mkarski.s3.eu-west-1.amazonaws.com/teched/cloudmentor-odp-ustna.mp4"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57588E45-DB2F-4C4E-A1E9-6826B1FFDAFF}"/>
              </a:ext>
            </a:extLst>
          </p:cNvPr>
          <p:cNvSpPr/>
          <p:nvPr/>
        </p:nvSpPr>
        <p:spPr>
          <a:xfrm>
            <a:off x="0" y="6476302"/>
            <a:ext cx="12192000" cy="381698"/>
          </a:xfrm>
          <a:prstGeom prst="rect">
            <a:avLst/>
          </a:prstGeom>
          <a:solidFill>
            <a:srgbClr val="CE196A"/>
          </a:solidFill>
          <a:ln>
            <a:solidFill>
              <a:srgbClr val="CE1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6E11A56D-7496-47B9-ADB0-30273A764FC5}"/>
              </a:ext>
            </a:extLst>
          </p:cNvPr>
          <p:cNvPicPr>
            <a:picLocks noChangeAspect="1"/>
          </p:cNvPicPr>
          <p:nvPr/>
        </p:nvPicPr>
        <p:blipFill rotWithShape="1">
          <a:blip r:embed="rId2">
            <a:extLst>
              <a:ext uri="{28A0092B-C50C-407E-A947-70E740481C1C}">
                <a14:useLocalDpi xmlns:a14="http://schemas.microsoft.com/office/drawing/2010/main" val="0"/>
              </a:ext>
            </a:extLst>
          </a:blip>
          <a:srcRect t="1244" r="2814" b="14704"/>
          <a:stretch/>
        </p:blipFill>
        <p:spPr>
          <a:xfrm>
            <a:off x="0" y="13254"/>
            <a:ext cx="12192000" cy="6449796"/>
          </a:xfrm>
          <a:prstGeom prst="rect">
            <a:avLst/>
          </a:prstGeom>
        </p:spPr>
      </p:pic>
    </p:spTree>
    <p:extLst>
      <p:ext uri="{BB962C8B-B14F-4D97-AF65-F5344CB8AC3E}">
        <p14:creationId xmlns:p14="http://schemas.microsoft.com/office/powerpoint/2010/main" val="278620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1A623E-F2C5-4FF2-AE73-E48EF435F64A}"/>
              </a:ext>
            </a:extLst>
          </p:cNvPr>
          <p:cNvSpPr>
            <a:spLocks noGrp="1"/>
          </p:cNvSpPr>
          <p:nvPr>
            <p:ph type="title"/>
          </p:nvPr>
        </p:nvSpPr>
        <p:spPr>
          <a:xfrm>
            <a:off x="5984114" y="2103437"/>
            <a:ext cx="5293486" cy="1325563"/>
          </a:xfrm>
        </p:spPr>
        <p:txBody>
          <a:bodyPr>
            <a:normAutofit fontScale="90000"/>
          </a:bodyPr>
          <a:lstStyle/>
          <a:p>
            <a:r>
              <a:rPr lang="pl-PL" sz="4500" b="1" dirty="0">
                <a:latin typeface="Arial" panose="020B0604020202020204" pitchFamily="34" charset="0"/>
                <a:cs typeface="Arial" panose="020B0604020202020204" pitchFamily="34" charset="0"/>
              </a:rPr>
              <a:t>Dziękuję za uwagę!</a:t>
            </a:r>
          </a:p>
        </p:txBody>
      </p:sp>
      <p:sp>
        <p:nvSpPr>
          <p:cNvPr id="3" name="Symbol zastępczy zawartości 2">
            <a:extLst>
              <a:ext uri="{FF2B5EF4-FFF2-40B4-BE49-F238E27FC236}">
                <a16:creationId xmlns:a16="http://schemas.microsoft.com/office/drawing/2014/main" id="{085CDE3D-53AC-4398-8CC0-4A9A0109C27D}"/>
              </a:ext>
            </a:extLst>
          </p:cNvPr>
          <p:cNvSpPr>
            <a:spLocks noGrp="1"/>
          </p:cNvSpPr>
          <p:nvPr>
            <p:ph idx="1"/>
          </p:nvPr>
        </p:nvSpPr>
        <p:spPr>
          <a:xfrm>
            <a:off x="6095999" y="3429000"/>
            <a:ext cx="3607837" cy="1103243"/>
          </a:xfrm>
        </p:spPr>
        <p:txBody>
          <a:bodyPr>
            <a:normAutofit/>
          </a:bodyPr>
          <a:lstStyle/>
          <a:p>
            <a:pPr marL="0" indent="0">
              <a:buNone/>
            </a:pPr>
            <a:r>
              <a:rPr lang="pl-PL" sz="2500" dirty="0">
                <a:latin typeface="Arial" panose="020B0604020202020204" pitchFamily="34" charset="0"/>
                <a:cs typeface="Arial" panose="020B0604020202020204" pitchFamily="34" charset="0"/>
              </a:rPr>
              <a:t>Tomasz Siemek</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tsiemek@wsb.edu.pl</a:t>
            </a:r>
          </a:p>
          <a:p>
            <a:pPr marL="0" indent="0">
              <a:buNone/>
            </a:pPr>
            <a:endParaRPr lang="pl-PL" sz="2500" dirty="0">
              <a:latin typeface="Arial" panose="020B0604020202020204" pitchFamily="34" charset="0"/>
              <a:cs typeface="Arial" panose="020B0604020202020204" pitchFamily="34" charset="0"/>
            </a:endParaRPr>
          </a:p>
        </p:txBody>
      </p:sp>
      <p:sp>
        <p:nvSpPr>
          <p:cNvPr id="6" name="Prostokąt 5">
            <a:extLst>
              <a:ext uri="{FF2B5EF4-FFF2-40B4-BE49-F238E27FC236}">
                <a16:creationId xmlns:a16="http://schemas.microsoft.com/office/drawing/2014/main" id="{218B896C-3BB9-4B48-B88C-AF74178BBF43}"/>
              </a:ext>
            </a:extLst>
          </p:cNvPr>
          <p:cNvSpPr/>
          <p:nvPr/>
        </p:nvSpPr>
        <p:spPr>
          <a:xfrm>
            <a:off x="0" y="6476302"/>
            <a:ext cx="12192000" cy="381698"/>
          </a:xfrm>
          <a:prstGeom prst="rect">
            <a:avLst/>
          </a:prstGeom>
          <a:solidFill>
            <a:srgbClr val="CE196A"/>
          </a:solidFill>
          <a:ln>
            <a:solidFill>
              <a:srgbClr val="CE1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5344B970-86AA-4299-9873-48F02DAAD5A9}"/>
              </a:ext>
            </a:extLst>
          </p:cNvPr>
          <p:cNvSpPr txBox="1"/>
          <p:nvPr/>
        </p:nvSpPr>
        <p:spPr>
          <a:xfrm>
            <a:off x="861391" y="3617843"/>
            <a:ext cx="2319131" cy="369332"/>
          </a:xfrm>
          <a:prstGeom prst="rect">
            <a:avLst/>
          </a:prstGeom>
          <a:noFill/>
        </p:spPr>
        <p:txBody>
          <a:bodyPr wrap="square" rtlCol="0">
            <a:spAutoFit/>
          </a:bodyPr>
          <a:lstStyle/>
          <a:p>
            <a:r>
              <a:rPr lang="pl-PL" dirty="0"/>
              <a:t>Proszę wstawić zdjęcie</a:t>
            </a:r>
          </a:p>
        </p:txBody>
      </p:sp>
      <p:pic>
        <p:nvPicPr>
          <p:cNvPr id="9" name="Obraz 8" descr="Obraz zawierający ubrania, osoba, Ludzka twarz, uśmiech&#10;&#10;Opis wygenerowany automatycznie">
            <a:extLst>
              <a:ext uri="{FF2B5EF4-FFF2-40B4-BE49-F238E27FC236}">
                <a16:creationId xmlns:a16="http://schemas.microsoft.com/office/drawing/2014/main" id="{0ADEA0CC-7FBE-ED14-0195-85E4655B2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77766"/>
            <a:ext cx="2701007" cy="4049486"/>
          </a:xfrm>
          <a:prstGeom prst="rect">
            <a:avLst/>
          </a:prstGeom>
        </p:spPr>
      </p:pic>
    </p:spTree>
    <p:extLst>
      <p:ext uri="{BB962C8B-B14F-4D97-AF65-F5344CB8AC3E}">
        <p14:creationId xmlns:p14="http://schemas.microsoft.com/office/powerpoint/2010/main" val="397291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7D0945-5A56-E766-8273-82943C25C4F6}"/>
              </a:ext>
            </a:extLst>
          </p:cNvPr>
          <p:cNvSpPr>
            <a:spLocks noGrp="1"/>
          </p:cNvSpPr>
          <p:nvPr>
            <p:ph type="title"/>
          </p:nvPr>
        </p:nvSpPr>
        <p:spPr/>
        <p:txBody>
          <a:bodyPr/>
          <a:lstStyle/>
          <a:p>
            <a:r>
              <a:rPr lang="pl-PL" dirty="0"/>
              <a:t>Produkty EdTech </a:t>
            </a:r>
            <a:endParaRPr lang="en-US" dirty="0"/>
          </a:p>
        </p:txBody>
      </p:sp>
      <p:pic>
        <p:nvPicPr>
          <p:cNvPr id="13" name="Obraz 12">
            <a:extLst>
              <a:ext uri="{FF2B5EF4-FFF2-40B4-BE49-F238E27FC236}">
                <a16:creationId xmlns:a16="http://schemas.microsoft.com/office/drawing/2014/main" id="{4313E710-8783-3EAE-4034-6083BD141DD8}"/>
              </a:ext>
            </a:extLst>
          </p:cNvPr>
          <p:cNvPicPr>
            <a:picLocks noChangeAspect="1"/>
          </p:cNvPicPr>
          <p:nvPr/>
        </p:nvPicPr>
        <p:blipFill>
          <a:blip r:embed="rId2"/>
          <a:stretch>
            <a:fillRect/>
          </a:stretch>
        </p:blipFill>
        <p:spPr>
          <a:xfrm>
            <a:off x="4416573" y="1117452"/>
            <a:ext cx="6914113" cy="5289845"/>
          </a:xfrm>
          <a:prstGeom prst="rect">
            <a:avLst/>
          </a:prstGeom>
        </p:spPr>
      </p:pic>
      <p:sp>
        <p:nvSpPr>
          <p:cNvPr id="19" name="Prostokąt 18">
            <a:extLst>
              <a:ext uri="{FF2B5EF4-FFF2-40B4-BE49-F238E27FC236}">
                <a16:creationId xmlns:a16="http://schemas.microsoft.com/office/drawing/2014/main" id="{5D59E3DA-DD59-CD86-01A1-D80396A8F1E2}"/>
              </a:ext>
            </a:extLst>
          </p:cNvPr>
          <p:cNvSpPr/>
          <p:nvPr/>
        </p:nvSpPr>
        <p:spPr>
          <a:xfrm>
            <a:off x="5103845" y="5215812"/>
            <a:ext cx="5980922" cy="119148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8" name="Grafika 17">
            <a:extLst>
              <a:ext uri="{FF2B5EF4-FFF2-40B4-BE49-F238E27FC236}">
                <a16:creationId xmlns:a16="http://schemas.microsoft.com/office/drawing/2014/main" id="{489A88BD-7124-F0A5-6F0A-D12F293D5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3043" y="5548276"/>
            <a:ext cx="4962525" cy="666750"/>
          </a:xfrm>
          <a:prstGeom prst="rect">
            <a:avLst/>
          </a:prstGeom>
        </p:spPr>
      </p:pic>
    </p:spTree>
    <p:extLst>
      <p:ext uri="{BB962C8B-B14F-4D97-AF65-F5344CB8AC3E}">
        <p14:creationId xmlns:p14="http://schemas.microsoft.com/office/powerpoint/2010/main" val="346852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AFB178-211B-53C8-A90E-D5FB38864DFB}"/>
              </a:ext>
            </a:extLst>
          </p:cNvPr>
          <p:cNvSpPr>
            <a:spLocks noGrp="1"/>
          </p:cNvSpPr>
          <p:nvPr>
            <p:ph type="title"/>
          </p:nvPr>
        </p:nvSpPr>
        <p:spPr/>
        <p:txBody>
          <a:bodyPr/>
          <a:lstStyle/>
          <a:p>
            <a:r>
              <a:rPr lang="pl-PL" dirty="0"/>
              <a:t>Narzędzia AI</a:t>
            </a:r>
            <a:endParaRPr lang="en-US" dirty="0"/>
          </a:p>
        </p:txBody>
      </p:sp>
      <p:sp>
        <p:nvSpPr>
          <p:cNvPr id="3" name="Symbol zastępczy zawartości 2">
            <a:extLst>
              <a:ext uri="{FF2B5EF4-FFF2-40B4-BE49-F238E27FC236}">
                <a16:creationId xmlns:a16="http://schemas.microsoft.com/office/drawing/2014/main" id="{4005D42D-3E51-3B83-5E9E-9EB21EBF247C}"/>
              </a:ext>
            </a:extLst>
          </p:cNvPr>
          <p:cNvSpPr>
            <a:spLocks noGrp="1"/>
          </p:cNvSpPr>
          <p:nvPr>
            <p:ph idx="1"/>
          </p:nvPr>
        </p:nvSpPr>
        <p:spPr/>
        <p:txBody>
          <a:bodyPr>
            <a:normAutofit lnSpcReduction="10000"/>
          </a:bodyPr>
          <a:lstStyle/>
          <a:p>
            <a:r>
              <a:rPr lang="en-US" dirty="0"/>
              <a:t>ChatGPT </a:t>
            </a:r>
            <a:endParaRPr lang="pl-PL" dirty="0"/>
          </a:p>
          <a:p>
            <a:r>
              <a:rPr lang="en-US" dirty="0"/>
              <a:t>Gamma </a:t>
            </a:r>
            <a:r>
              <a:rPr lang="en-US" dirty="0" err="1"/>
              <a:t>tworzenie</a:t>
            </a:r>
            <a:r>
              <a:rPr lang="en-US" dirty="0"/>
              <a:t> </a:t>
            </a:r>
            <a:r>
              <a:rPr lang="en-US" dirty="0" err="1"/>
              <a:t>prezentacji</a:t>
            </a:r>
            <a:endParaRPr lang="pl-PL" dirty="0"/>
          </a:p>
          <a:p>
            <a:r>
              <a:rPr lang="en-US" dirty="0" err="1"/>
              <a:t>HeyGen</a:t>
            </a:r>
            <a:r>
              <a:rPr lang="en-US" dirty="0"/>
              <a:t> </a:t>
            </a:r>
            <a:r>
              <a:rPr lang="en-US" dirty="0" err="1"/>
              <a:t>generowanie</a:t>
            </a:r>
            <a:r>
              <a:rPr lang="en-US" dirty="0"/>
              <a:t> video </a:t>
            </a:r>
            <a:r>
              <a:rPr lang="en-US" dirty="0" err="1"/>
              <a:t>avatarów</a:t>
            </a:r>
            <a:r>
              <a:rPr lang="en-US" dirty="0"/>
              <a:t>/</a:t>
            </a:r>
            <a:r>
              <a:rPr lang="en-US" dirty="0" err="1"/>
              <a:t>przekształcanie</a:t>
            </a:r>
            <a:r>
              <a:rPr lang="en-US" dirty="0"/>
              <a:t> video </a:t>
            </a:r>
            <a:r>
              <a:rPr lang="en-US" dirty="0" err="1"/>
              <a:t>na</a:t>
            </a:r>
            <a:r>
              <a:rPr lang="en-US" dirty="0"/>
              <a:t> </a:t>
            </a:r>
            <a:r>
              <a:rPr lang="en-US" dirty="0" err="1"/>
              <a:t>inny</a:t>
            </a:r>
            <a:r>
              <a:rPr lang="en-US" dirty="0"/>
              <a:t> </a:t>
            </a:r>
            <a:r>
              <a:rPr lang="en-US" dirty="0" err="1"/>
              <a:t>język</a:t>
            </a:r>
            <a:endParaRPr lang="pl-PL" dirty="0"/>
          </a:p>
          <a:p>
            <a:r>
              <a:rPr lang="pl-PL" dirty="0"/>
              <a:t>Boty np. </a:t>
            </a:r>
            <a:r>
              <a:rPr lang="pl-PL" dirty="0" err="1"/>
              <a:t>Gemini</a:t>
            </a:r>
            <a:r>
              <a:rPr lang="pl-PL" dirty="0"/>
              <a:t> </a:t>
            </a:r>
            <a:r>
              <a:rPr lang="pl-PL" dirty="0" err="1"/>
              <a:t>chatbot</a:t>
            </a:r>
            <a:r>
              <a:rPr lang="pl-PL" dirty="0"/>
              <a:t> Google</a:t>
            </a:r>
          </a:p>
          <a:p>
            <a:r>
              <a:rPr lang="pl-PL" dirty="0" err="1"/>
              <a:t>CloudMentor</a:t>
            </a:r>
            <a:endParaRPr lang="pl-PL" dirty="0"/>
          </a:p>
          <a:p>
            <a:r>
              <a:rPr lang="pl-PL" dirty="0" err="1"/>
              <a:t>CloudExams</a:t>
            </a:r>
            <a:endParaRPr lang="pl-PL" dirty="0"/>
          </a:p>
          <a:p>
            <a:r>
              <a:rPr lang="pl-PL" dirty="0" err="1"/>
              <a:t>CloudCode</a:t>
            </a:r>
            <a:endParaRPr lang="pl-PL" dirty="0"/>
          </a:p>
        </p:txBody>
      </p:sp>
    </p:spTree>
    <p:extLst>
      <p:ext uri="{BB962C8B-B14F-4D97-AF65-F5344CB8AC3E}">
        <p14:creationId xmlns:p14="http://schemas.microsoft.com/office/powerpoint/2010/main" val="111966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E5C0FE-BDDF-40C6-BBF0-85710B894FB1}"/>
              </a:ext>
            </a:extLst>
          </p:cNvPr>
          <p:cNvSpPr>
            <a:spLocks noGrp="1"/>
          </p:cNvSpPr>
          <p:nvPr>
            <p:ph type="title"/>
          </p:nvPr>
        </p:nvSpPr>
        <p:spPr/>
        <p:txBody>
          <a:bodyPr>
            <a:normAutofit/>
          </a:bodyPr>
          <a:lstStyle/>
          <a:p>
            <a:r>
              <a:rPr lang="pl-PL" sz="3600" dirty="0"/>
              <a:t>Film - Generowanie pytań egzaminacyjnych w </a:t>
            </a:r>
            <a:r>
              <a:rPr lang="pl-PL" sz="3600" dirty="0" err="1"/>
              <a:t>CloudExams</a:t>
            </a:r>
            <a:endParaRPr lang="pl-PL" sz="3600" dirty="0"/>
          </a:p>
        </p:txBody>
      </p:sp>
      <p:sp>
        <p:nvSpPr>
          <p:cNvPr id="5" name="Prostokąt 4">
            <a:extLst>
              <a:ext uri="{FF2B5EF4-FFF2-40B4-BE49-F238E27FC236}">
                <a16:creationId xmlns:a16="http://schemas.microsoft.com/office/drawing/2014/main" id="{E1985C57-4F1E-4023-B505-A32AF10DFCD9}"/>
              </a:ext>
            </a:extLst>
          </p:cNvPr>
          <p:cNvSpPr/>
          <p:nvPr/>
        </p:nvSpPr>
        <p:spPr>
          <a:xfrm>
            <a:off x="0" y="6476302"/>
            <a:ext cx="12192000" cy="381698"/>
          </a:xfrm>
          <a:prstGeom prst="rect">
            <a:avLst/>
          </a:prstGeom>
          <a:solidFill>
            <a:srgbClr val="CE196A"/>
          </a:solidFill>
          <a:ln>
            <a:solidFill>
              <a:srgbClr val="CE1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Rectangle 1">
            <a:extLst>
              <a:ext uri="{FF2B5EF4-FFF2-40B4-BE49-F238E27FC236}">
                <a16:creationId xmlns:a16="http://schemas.microsoft.com/office/drawing/2014/main" id="{DB464ED0-8D5F-672E-922B-C4A3E239D334}"/>
              </a:ext>
            </a:extLst>
          </p:cNvPr>
          <p:cNvSpPr>
            <a:spLocks noGrp="1" noChangeArrowheads="1"/>
          </p:cNvSpPr>
          <p:nvPr>
            <p:ph idx="1"/>
          </p:nvPr>
        </p:nvSpPr>
        <p:spPr bwMode="auto">
          <a:xfrm>
            <a:off x="317500" y="4365109"/>
            <a:ext cx="7481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pl-PL" altLang="en-US" sz="1800">
                <a:latin typeface="Arial" panose="020B0604020202020204" pitchFamily="34" charset="0"/>
                <a:ea typeface="Aptos" panose="020B0004020202020204" pitchFamily="34" charset="0"/>
                <a:cs typeface="Aptos" panose="020B0004020202020204" pitchFamily="34" charset="0"/>
                <a:hlinkClick r:id="rId2"/>
              </a:rPr>
              <a:t>https://mkarski.s3.eu-west-1.amazonaws.com/teched/cloudexams.mp4</a:t>
            </a:r>
            <a:r>
              <a:rPr lang="pl-PL" altLang="en-US" sz="1800">
                <a:latin typeface="Arial" panose="020B0604020202020204" pitchFamily="34" charset="0"/>
                <a:ea typeface="Aptos" panose="020B0004020202020204" pitchFamily="34" charset="0"/>
                <a:cs typeface="Aptos" panose="020B0004020202020204" pitchFamily="34" charset="0"/>
              </a:rPr>
              <a:t> </a:t>
            </a:r>
            <a:endParaRPr lang="pl-PL" altLang="en-US" sz="3200" dirty="0">
              <a:latin typeface="Arial" panose="020B0604020202020204" pitchFamily="34" charset="0"/>
            </a:endParaRPr>
          </a:p>
        </p:txBody>
      </p:sp>
    </p:spTree>
    <p:extLst>
      <p:ext uri="{BB962C8B-B14F-4D97-AF65-F5344CB8AC3E}">
        <p14:creationId xmlns:p14="http://schemas.microsoft.com/office/powerpoint/2010/main" val="83980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2482D4-F295-3FC8-0ED6-0FB0551F017C}"/>
              </a:ext>
            </a:extLst>
          </p:cNvPr>
          <p:cNvSpPr>
            <a:spLocks noGrp="1"/>
          </p:cNvSpPr>
          <p:nvPr>
            <p:ph type="title"/>
          </p:nvPr>
        </p:nvSpPr>
        <p:spPr/>
        <p:txBody>
          <a:bodyPr>
            <a:noAutofit/>
          </a:bodyPr>
          <a:lstStyle/>
          <a:p>
            <a:r>
              <a:rPr lang="pl-PL" sz="3600" dirty="0"/>
              <a:t>Film - Generowanie fiszek przez AI na podstawie materiałów dydaktycznych dostarczonych przez wykładowcę.</a:t>
            </a:r>
            <a:endParaRPr lang="en-US" sz="3600" dirty="0"/>
          </a:p>
        </p:txBody>
      </p:sp>
      <p:sp>
        <p:nvSpPr>
          <p:cNvPr id="7" name="Rectangle 4">
            <a:extLst>
              <a:ext uri="{FF2B5EF4-FFF2-40B4-BE49-F238E27FC236}">
                <a16:creationId xmlns:a16="http://schemas.microsoft.com/office/drawing/2014/main" id="{250E8936-2015-69BE-1322-CE280B83F30D}"/>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1100" b="0"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hlinkClick r:id="rId2"/>
              </a:rPr>
              <a:t>https://mkarski.s3.eu-west-1.amazonaws.com/teched/cloudmentor-fiszki.mp4</a:t>
            </a:r>
            <a:endParaRPr kumimoji="0" lang="pl-PL"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678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CA99F-D85F-7056-9D46-414D3ECDB653}"/>
              </a:ext>
            </a:extLst>
          </p:cNvPr>
          <p:cNvSpPr>
            <a:spLocks noGrp="1"/>
          </p:cNvSpPr>
          <p:nvPr>
            <p:ph type="title"/>
          </p:nvPr>
        </p:nvSpPr>
        <p:spPr/>
        <p:txBody>
          <a:bodyPr>
            <a:normAutofit/>
          </a:bodyPr>
          <a:lstStyle/>
          <a:p>
            <a:r>
              <a:rPr lang="pl-PL" sz="3600" dirty="0"/>
              <a:t>Film – Egzamin ustny</a:t>
            </a:r>
            <a:endParaRPr lang="en-US" sz="3600" dirty="0"/>
          </a:p>
        </p:txBody>
      </p:sp>
      <p:sp>
        <p:nvSpPr>
          <p:cNvPr id="4" name="Rectangle 1">
            <a:extLst>
              <a:ext uri="{FF2B5EF4-FFF2-40B4-BE49-F238E27FC236}">
                <a16:creationId xmlns:a16="http://schemas.microsoft.com/office/drawing/2014/main" id="{93587ECA-DF19-9DC2-8F5C-30900B1B86A3}"/>
              </a:ext>
            </a:extLst>
          </p:cNvPr>
          <p:cNvSpPr>
            <a:spLocks noGrp="1" noChangeArrowheads="1"/>
          </p:cNvSpPr>
          <p:nvPr>
            <p:ph idx="1"/>
          </p:nvPr>
        </p:nvSpPr>
        <p:spPr bwMode="auto">
          <a:xfrm>
            <a:off x="317089" y="4596923"/>
            <a:ext cx="533190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hlinkClick r:id="rId2"/>
              </a:rPr>
              <a:t>https://mkarski.s3.eu-west-1.amazonaws.com/teched/cloudmentor-odp-ustna.mp4</a:t>
            </a:r>
            <a:r>
              <a:rPr kumimoji="0" lang="pl-PL"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pl-PL"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588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D538EF11-0EAF-66B4-9F38-A76C7494F407}"/>
              </a:ext>
            </a:extLst>
          </p:cNvPr>
          <p:cNvSpPr txBox="1"/>
          <p:nvPr/>
        </p:nvSpPr>
        <p:spPr>
          <a:xfrm>
            <a:off x="500513" y="1487497"/>
            <a:ext cx="5245769" cy="1692771"/>
          </a:xfrm>
          <a:prstGeom prst="rect">
            <a:avLst/>
          </a:prstGeom>
          <a:noFill/>
        </p:spPr>
        <p:txBody>
          <a:bodyPr wrap="square" rtlCol="0">
            <a:spAutoFit/>
          </a:bodyPr>
          <a:lstStyle/>
          <a:p>
            <a:r>
              <a:rPr lang="pl-PL" sz="1200" dirty="0">
                <a:latin typeface="Metropolis Light" pitchFamily="2" charset="0"/>
                <a:cs typeface="Poppins" pitchFamily="2" charset="0"/>
              </a:rPr>
              <a:t>Narzędzia edukacyjne wykorzystujące AI</a:t>
            </a:r>
          </a:p>
          <a:p>
            <a:r>
              <a:rPr lang="pl-PL" sz="3200" b="1" dirty="0" err="1">
                <a:latin typeface="Metropolis Black" pitchFamily="2" charset="0"/>
                <a:cs typeface="Poppins" pitchFamily="2" charset="0"/>
              </a:rPr>
              <a:t>CloudMentor</a:t>
            </a:r>
            <a:endParaRPr lang="pl-PL" sz="3200" b="1" dirty="0">
              <a:latin typeface="Metropolis Black" pitchFamily="2" charset="0"/>
              <a:cs typeface="Poppins" pitchFamily="2" charset="0"/>
            </a:endParaRPr>
          </a:p>
          <a:p>
            <a:br>
              <a:rPr lang="pl-PL" sz="1200" b="0" i="0" u="none" strike="noStrike" dirty="0">
                <a:solidFill>
                  <a:srgbClr val="25282B"/>
                </a:solidFill>
                <a:effectLst/>
                <a:highlight>
                  <a:srgbClr val="FFFFFF"/>
                </a:highlight>
                <a:latin typeface="Open Sans" panose="020B0606030504020204" pitchFamily="34" charset="0"/>
              </a:rPr>
            </a:br>
            <a:r>
              <a:rPr lang="pl-PL" sz="1200" b="0" i="0" u="none" strike="noStrike" dirty="0" err="1">
                <a:solidFill>
                  <a:srgbClr val="25282B"/>
                </a:solidFill>
                <a:effectLst/>
                <a:highlight>
                  <a:srgbClr val="FFFFFF"/>
                </a:highlight>
                <a:latin typeface="Open Sans" panose="020B0606030504020204" pitchFamily="34" charset="0"/>
              </a:rPr>
              <a:t>CloudMentor</a:t>
            </a:r>
            <a:r>
              <a:rPr lang="pl-PL" sz="1200" b="0" i="0" u="none" strike="noStrike" dirty="0">
                <a:solidFill>
                  <a:srgbClr val="25282B"/>
                </a:solidFill>
                <a:effectLst/>
                <a:highlight>
                  <a:srgbClr val="FFFFFF"/>
                </a:highlight>
                <a:latin typeface="Open Sans" panose="020B0606030504020204" pitchFamily="34" charset="0"/>
              </a:rPr>
              <a:t>, korzystając z zaawansowanych technologii</a:t>
            </a:r>
            <a:br>
              <a:rPr lang="pl-PL" sz="1200" b="0" i="0" u="none" strike="noStrike" dirty="0">
                <a:solidFill>
                  <a:srgbClr val="25282B"/>
                </a:solidFill>
                <a:effectLst/>
                <a:highlight>
                  <a:srgbClr val="FFFFFF"/>
                </a:highlight>
                <a:latin typeface="Open Sans" panose="020B0606030504020204" pitchFamily="34" charset="0"/>
              </a:rPr>
            </a:br>
            <a:r>
              <a:rPr lang="pl-PL" sz="1200" b="0" i="0" u="none" strike="noStrike" dirty="0">
                <a:solidFill>
                  <a:srgbClr val="25282B"/>
                </a:solidFill>
                <a:effectLst/>
                <a:highlight>
                  <a:srgbClr val="FFFFFF"/>
                </a:highlight>
                <a:latin typeface="Open Sans" panose="020B0606030504020204" pitchFamily="34" charset="0"/>
              </a:rPr>
              <a:t>sztucznej inteligencji, stanowi dedykowaną platformę </a:t>
            </a:r>
            <a:r>
              <a:rPr lang="pl-PL" sz="1200" b="0" i="0" u="none" strike="noStrike" dirty="0" err="1">
                <a:solidFill>
                  <a:srgbClr val="25282B"/>
                </a:solidFill>
                <a:effectLst/>
                <a:highlight>
                  <a:srgbClr val="FFFFFF"/>
                </a:highlight>
                <a:latin typeface="Open Sans" panose="020B0606030504020204" pitchFamily="34" charset="0"/>
              </a:rPr>
              <a:t>mikronauki</a:t>
            </a:r>
            <a:r>
              <a:rPr lang="pl-PL" sz="1200" b="0" i="0" u="none" strike="noStrike" dirty="0">
                <a:solidFill>
                  <a:srgbClr val="25282B"/>
                </a:solidFill>
                <a:effectLst/>
                <a:highlight>
                  <a:srgbClr val="FFFFFF"/>
                </a:highlight>
                <a:latin typeface="Open Sans" panose="020B0606030504020204" pitchFamily="34" charset="0"/>
              </a:rPr>
              <a:t> dla studentów i studentek szkół wyższych, obsługującą wszystkie kierunki nauki, z naciskiem na ciągły mentoring ze wsparciem AI.</a:t>
            </a:r>
            <a:endParaRPr lang="pl-PL" sz="1600" b="1" dirty="0">
              <a:latin typeface="Metropolis Black" pitchFamily="2" charset="0"/>
              <a:cs typeface="Poppins" pitchFamily="2" charset="0"/>
            </a:endParaRPr>
          </a:p>
        </p:txBody>
      </p:sp>
      <p:pic>
        <p:nvPicPr>
          <p:cNvPr id="5" name="Obraz 4">
            <a:extLst>
              <a:ext uri="{FF2B5EF4-FFF2-40B4-BE49-F238E27FC236}">
                <a16:creationId xmlns:a16="http://schemas.microsoft.com/office/drawing/2014/main" id="{0972366F-76B6-120B-C433-B896211D517C}"/>
              </a:ext>
            </a:extLst>
          </p:cNvPr>
          <p:cNvPicPr>
            <a:picLocks noChangeAspect="1"/>
          </p:cNvPicPr>
          <p:nvPr/>
        </p:nvPicPr>
        <p:blipFill>
          <a:blip r:embed="rId2"/>
          <a:stretch>
            <a:fillRect/>
          </a:stretch>
        </p:blipFill>
        <p:spPr>
          <a:xfrm>
            <a:off x="6096000" y="0"/>
            <a:ext cx="6096000" cy="6858000"/>
          </a:xfrm>
          <a:prstGeom prst="rect">
            <a:avLst/>
          </a:prstGeom>
        </p:spPr>
      </p:pic>
      <p:sp>
        <p:nvSpPr>
          <p:cNvPr id="6" name="pole tekstowe 5">
            <a:extLst>
              <a:ext uri="{FF2B5EF4-FFF2-40B4-BE49-F238E27FC236}">
                <a16:creationId xmlns:a16="http://schemas.microsoft.com/office/drawing/2014/main" id="{9CD4935F-1D9B-D718-EF2C-C4F91E6F53DF}"/>
              </a:ext>
            </a:extLst>
          </p:cNvPr>
          <p:cNvSpPr txBox="1"/>
          <p:nvPr/>
        </p:nvSpPr>
        <p:spPr>
          <a:xfrm>
            <a:off x="500513" y="3191657"/>
            <a:ext cx="5245769" cy="784830"/>
          </a:xfrm>
          <a:prstGeom prst="rect">
            <a:avLst/>
          </a:prstGeom>
          <a:noFill/>
        </p:spPr>
        <p:txBody>
          <a:bodyPr wrap="square" rtlCol="0">
            <a:spAutoFit/>
          </a:bodyPr>
          <a:lstStyle/>
          <a:p>
            <a:r>
              <a:rPr lang="pl-PL" sz="1200" b="1" i="0" u="none" strike="noStrike" dirty="0">
                <a:solidFill>
                  <a:srgbClr val="25282B"/>
                </a:solidFill>
                <a:effectLst/>
                <a:highlight>
                  <a:srgbClr val="FFFFFF"/>
                </a:highlight>
                <a:latin typeface="Open Sans" panose="020B0606030504020204" pitchFamily="34" charset="0"/>
              </a:rPr>
              <a:t>Tworzenie materiałów do nauki dla studentów</a:t>
            </a:r>
          </a:p>
          <a:p>
            <a:r>
              <a:rPr lang="pl-PL" sz="1100" b="0" i="0" u="none" strike="noStrike" dirty="0">
                <a:solidFill>
                  <a:srgbClr val="25282B"/>
                </a:solidFill>
                <a:effectLst/>
                <a:highlight>
                  <a:srgbClr val="FFFFFF"/>
                </a:highlight>
                <a:latin typeface="Open Sans" panose="020B0606030504020204" pitchFamily="34" charset="0"/>
              </a:rPr>
              <a:t>Na podstawie materiałów zamieszczonych przez wykładowcę, </a:t>
            </a:r>
            <a:r>
              <a:rPr lang="pl-PL" sz="1100" b="0" i="0" u="none" strike="noStrike" dirty="0" err="1">
                <a:solidFill>
                  <a:srgbClr val="25282B"/>
                </a:solidFill>
                <a:effectLst/>
                <a:highlight>
                  <a:srgbClr val="FFFFFF"/>
                </a:highlight>
                <a:latin typeface="Open Sans" panose="020B0606030504020204" pitchFamily="34" charset="0"/>
              </a:rPr>
              <a:t>CloudMentor</a:t>
            </a:r>
            <a:r>
              <a:rPr lang="pl-PL" sz="1100" b="0" i="0" u="none" strike="noStrike" dirty="0">
                <a:solidFill>
                  <a:srgbClr val="25282B"/>
                </a:solidFill>
                <a:effectLst/>
                <a:highlight>
                  <a:srgbClr val="FFFFFF"/>
                </a:highlight>
                <a:latin typeface="Open Sans" panose="020B0606030504020204" pitchFamily="34" charset="0"/>
              </a:rPr>
              <a:t>, wspomagany AI, tworzy zestaw fiszek, które pomagają studentom przyswoić materiał z przedmiotu.</a:t>
            </a:r>
          </a:p>
        </p:txBody>
      </p:sp>
      <p:sp>
        <p:nvSpPr>
          <p:cNvPr id="7" name="pole tekstowe 6">
            <a:extLst>
              <a:ext uri="{FF2B5EF4-FFF2-40B4-BE49-F238E27FC236}">
                <a16:creationId xmlns:a16="http://schemas.microsoft.com/office/drawing/2014/main" id="{26B92F11-E044-F7B4-967E-4FF57D9ADDF8}"/>
              </a:ext>
            </a:extLst>
          </p:cNvPr>
          <p:cNvSpPr txBox="1"/>
          <p:nvPr/>
        </p:nvSpPr>
        <p:spPr>
          <a:xfrm>
            <a:off x="500513" y="4144558"/>
            <a:ext cx="5245769" cy="1123384"/>
          </a:xfrm>
          <a:prstGeom prst="rect">
            <a:avLst/>
          </a:prstGeom>
          <a:noFill/>
        </p:spPr>
        <p:txBody>
          <a:bodyPr wrap="square" rtlCol="0">
            <a:spAutoFit/>
          </a:bodyPr>
          <a:lstStyle/>
          <a:p>
            <a:r>
              <a:rPr lang="pl-PL" sz="1200" b="1" i="0" u="none" strike="noStrike" dirty="0">
                <a:solidFill>
                  <a:srgbClr val="25282B"/>
                </a:solidFill>
                <a:effectLst/>
                <a:highlight>
                  <a:srgbClr val="FFFFFF"/>
                </a:highlight>
                <a:latin typeface="Open Sans" panose="020B0606030504020204" pitchFamily="34" charset="0"/>
              </a:rPr>
              <a:t>Nauka z Mentorem</a:t>
            </a:r>
            <a:br>
              <a:rPr lang="pl-PL" sz="1200" b="1" i="0" u="none" strike="noStrike" dirty="0">
                <a:solidFill>
                  <a:srgbClr val="25282B"/>
                </a:solidFill>
                <a:effectLst/>
                <a:highlight>
                  <a:srgbClr val="FFFFFF"/>
                </a:highlight>
                <a:latin typeface="Open Sans" panose="020B0606030504020204" pitchFamily="34" charset="0"/>
              </a:rPr>
            </a:br>
            <a:r>
              <a:rPr lang="pl-PL" sz="1100" b="0" i="0" u="none" strike="noStrike" dirty="0">
                <a:solidFill>
                  <a:srgbClr val="25282B"/>
                </a:solidFill>
                <a:effectLst/>
                <a:highlight>
                  <a:srgbClr val="FFFFFF"/>
                </a:highlight>
                <a:latin typeface="Open Sans" panose="020B0606030504020204" pitchFamily="34" charset="0"/>
              </a:rPr>
              <a:t>Nauka z Mentorem pozwala studentom przystępować do testów wielokrotnego wyboru, uzyskując natychmiastowe odpowiedzi i wytłumaczenie poprawnej odpowiedzi od Mentora. Dodatkowo, studenci mogą brać udział w testach ustnych, gdzie Mentor ocenia ich odpowiedzi, wskazując mocne i słabe strony.</a:t>
            </a:r>
          </a:p>
        </p:txBody>
      </p:sp>
      <p:sp>
        <p:nvSpPr>
          <p:cNvPr id="8" name="pole tekstowe 7">
            <a:extLst>
              <a:ext uri="{FF2B5EF4-FFF2-40B4-BE49-F238E27FC236}">
                <a16:creationId xmlns:a16="http://schemas.microsoft.com/office/drawing/2014/main" id="{CBFB04E2-991E-EE16-2E98-4387255F1ED2}"/>
              </a:ext>
            </a:extLst>
          </p:cNvPr>
          <p:cNvSpPr txBox="1"/>
          <p:nvPr/>
        </p:nvSpPr>
        <p:spPr>
          <a:xfrm>
            <a:off x="500513" y="5497569"/>
            <a:ext cx="5245769" cy="1123384"/>
          </a:xfrm>
          <a:prstGeom prst="rect">
            <a:avLst/>
          </a:prstGeom>
          <a:noFill/>
        </p:spPr>
        <p:txBody>
          <a:bodyPr wrap="square" rtlCol="0">
            <a:spAutoFit/>
          </a:bodyPr>
          <a:lstStyle/>
          <a:p>
            <a:r>
              <a:rPr lang="pl-PL" sz="1200" b="1" i="0" u="none" strike="noStrike" dirty="0">
                <a:solidFill>
                  <a:srgbClr val="25282B"/>
                </a:solidFill>
                <a:effectLst/>
                <a:highlight>
                  <a:srgbClr val="FFFFFF"/>
                </a:highlight>
                <a:latin typeface="Open Sans" panose="020B0606030504020204" pitchFamily="34" charset="0"/>
              </a:rPr>
              <a:t>Kolokwium</a:t>
            </a:r>
            <a:br>
              <a:rPr lang="pl-PL" sz="1200" b="1" i="0" u="none" strike="noStrike" dirty="0">
                <a:solidFill>
                  <a:srgbClr val="25282B"/>
                </a:solidFill>
                <a:effectLst/>
                <a:highlight>
                  <a:srgbClr val="FFFFFF"/>
                </a:highlight>
                <a:latin typeface="Open Sans" panose="020B0606030504020204" pitchFamily="34" charset="0"/>
              </a:rPr>
            </a:br>
            <a:r>
              <a:rPr lang="pl-PL" sz="1100" b="0" i="0" u="none" strike="noStrike" dirty="0" err="1">
                <a:solidFill>
                  <a:srgbClr val="25282B"/>
                </a:solidFill>
                <a:effectLst/>
                <a:highlight>
                  <a:srgbClr val="FFFFFF"/>
                </a:highlight>
                <a:latin typeface="Open Sans" panose="020B0606030504020204" pitchFamily="34" charset="0"/>
              </a:rPr>
              <a:t>CloudMentor</a:t>
            </a:r>
            <a:r>
              <a:rPr lang="pl-PL" sz="1100" b="0" i="0" u="none" strike="noStrike" dirty="0">
                <a:solidFill>
                  <a:srgbClr val="25282B"/>
                </a:solidFill>
                <a:effectLst/>
                <a:highlight>
                  <a:srgbClr val="FFFFFF"/>
                </a:highlight>
                <a:latin typeface="Open Sans" panose="020B0606030504020204" pitchFamily="34" charset="0"/>
              </a:rPr>
              <a:t> automatycznie generuje pytania, zarówno do testów wielokrotnego wyboru, jak i kolokwiów ustnych, oraz samodzielnie sprawdza odpowiedzi. Dzięki temu zapewnia rzetelność oceniania i oszczędza czas studentom oraz wykładowcom. Studenci mają możliwość odwołania się od otrzymanej oceny, która jest następnie rozpatrywana przez wykładowcę.</a:t>
            </a:r>
          </a:p>
        </p:txBody>
      </p:sp>
    </p:spTree>
    <p:extLst>
      <p:ext uri="{BB962C8B-B14F-4D97-AF65-F5344CB8AC3E}">
        <p14:creationId xmlns:p14="http://schemas.microsoft.com/office/powerpoint/2010/main" val="374523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D538EF11-0EAF-66B4-9F38-A76C7494F407}"/>
              </a:ext>
            </a:extLst>
          </p:cNvPr>
          <p:cNvSpPr txBox="1"/>
          <p:nvPr/>
        </p:nvSpPr>
        <p:spPr>
          <a:xfrm>
            <a:off x="500513" y="1571479"/>
            <a:ext cx="5245769" cy="1723549"/>
          </a:xfrm>
          <a:prstGeom prst="rect">
            <a:avLst/>
          </a:prstGeom>
          <a:noFill/>
        </p:spPr>
        <p:txBody>
          <a:bodyPr wrap="square" rtlCol="0">
            <a:spAutoFit/>
          </a:bodyPr>
          <a:lstStyle/>
          <a:p>
            <a:r>
              <a:rPr lang="pl-PL" sz="1400" dirty="0">
                <a:latin typeface="Metropolis Light" pitchFamily="2" charset="0"/>
                <a:cs typeface="Poppins" pitchFamily="2" charset="0"/>
              </a:rPr>
              <a:t>Narzędzia edukacyjne wykorzystujące AI</a:t>
            </a:r>
          </a:p>
          <a:p>
            <a:r>
              <a:rPr lang="pl-PL" sz="3600" b="1" dirty="0" err="1">
                <a:latin typeface="Metropolis Black" pitchFamily="2" charset="0"/>
                <a:cs typeface="Poppins" pitchFamily="2" charset="0"/>
              </a:rPr>
              <a:t>CloudExams</a:t>
            </a:r>
            <a:endParaRPr lang="pl-PL" sz="3600" b="1" dirty="0">
              <a:latin typeface="Metropolis Black" pitchFamily="2" charset="0"/>
              <a:cs typeface="Poppins" pitchFamily="2" charset="0"/>
            </a:endParaRPr>
          </a:p>
          <a:p>
            <a:endParaRPr lang="pl-PL" sz="1400" b="0" i="0" u="none" strike="noStrike" dirty="0">
              <a:solidFill>
                <a:srgbClr val="25282B"/>
              </a:solidFill>
              <a:effectLst/>
              <a:highlight>
                <a:srgbClr val="FFFFFF"/>
              </a:highlight>
              <a:latin typeface="Open Sans" panose="020B0606030504020204" pitchFamily="34" charset="0"/>
            </a:endParaRPr>
          </a:p>
          <a:p>
            <a:br>
              <a:rPr lang="pl-PL" sz="1400" b="0" i="0" u="none" strike="noStrike" dirty="0">
                <a:solidFill>
                  <a:srgbClr val="25282B"/>
                </a:solidFill>
                <a:effectLst/>
                <a:highlight>
                  <a:srgbClr val="FFFFFF"/>
                </a:highlight>
                <a:latin typeface="Open Sans" panose="020B0606030504020204" pitchFamily="34" charset="0"/>
              </a:rPr>
            </a:br>
            <a:r>
              <a:rPr lang="pl-PL" sz="1400" b="0" i="0" u="none" strike="noStrike" dirty="0">
                <a:solidFill>
                  <a:srgbClr val="4F5459"/>
                </a:solidFill>
                <a:effectLst/>
                <a:highlight>
                  <a:srgbClr val="FFFFFF"/>
                </a:highlight>
                <a:latin typeface="Open Sans" panose="020B0606030504020204" pitchFamily="34" charset="0"/>
              </a:rPr>
              <a:t>Platforma </a:t>
            </a:r>
            <a:r>
              <a:rPr lang="pl-PL" sz="1400" b="0" i="0" u="none" strike="noStrike" dirty="0" err="1">
                <a:solidFill>
                  <a:srgbClr val="4F5459"/>
                </a:solidFill>
                <a:effectLst/>
                <a:highlight>
                  <a:srgbClr val="FFFFFF"/>
                </a:highlight>
                <a:latin typeface="Open Sans" panose="020B0606030504020204" pitchFamily="34" charset="0"/>
              </a:rPr>
              <a:t>CloudExam</a:t>
            </a:r>
            <a:r>
              <a:rPr lang="pl-PL" sz="1400" b="0" i="0" u="none" strike="noStrike" dirty="0">
                <a:solidFill>
                  <a:srgbClr val="4F5459"/>
                </a:solidFill>
                <a:effectLst/>
                <a:highlight>
                  <a:srgbClr val="FFFFFF"/>
                </a:highlight>
                <a:latin typeface="Open Sans" panose="020B0606030504020204" pitchFamily="34" charset="0"/>
              </a:rPr>
              <a:t> to narzędzie do przeprowadzania egzaminów online</a:t>
            </a:r>
            <a:r>
              <a:rPr lang="pl-PL" sz="1400" b="0" i="0" u="none" strike="noStrike" dirty="0">
                <a:solidFill>
                  <a:srgbClr val="25282B"/>
                </a:solidFill>
                <a:effectLst/>
                <a:highlight>
                  <a:srgbClr val="FFFFFF"/>
                </a:highlight>
                <a:latin typeface="Open Sans" panose="020B0606030504020204" pitchFamily="34" charset="0"/>
              </a:rPr>
              <a:t>.</a:t>
            </a:r>
            <a:endParaRPr lang="pl-PL" b="1" dirty="0">
              <a:latin typeface="Metropolis Black" pitchFamily="2" charset="0"/>
              <a:cs typeface="Poppins" pitchFamily="2" charset="0"/>
            </a:endParaRPr>
          </a:p>
        </p:txBody>
      </p:sp>
      <p:sp>
        <p:nvSpPr>
          <p:cNvPr id="6" name="pole tekstowe 5">
            <a:extLst>
              <a:ext uri="{FF2B5EF4-FFF2-40B4-BE49-F238E27FC236}">
                <a16:creationId xmlns:a16="http://schemas.microsoft.com/office/drawing/2014/main" id="{9CD4935F-1D9B-D718-EF2C-C4F91E6F53DF}"/>
              </a:ext>
            </a:extLst>
          </p:cNvPr>
          <p:cNvSpPr txBox="1"/>
          <p:nvPr/>
        </p:nvSpPr>
        <p:spPr>
          <a:xfrm>
            <a:off x="500513" y="3828679"/>
            <a:ext cx="5245769" cy="738664"/>
          </a:xfrm>
          <a:prstGeom prst="rect">
            <a:avLst/>
          </a:prstGeom>
          <a:noFill/>
        </p:spPr>
        <p:txBody>
          <a:bodyPr wrap="square" rtlCol="0">
            <a:spAutoFit/>
          </a:bodyPr>
          <a:lstStyle/>
          <a:p>
            <a:r>
              <a:rPr lang="pl-PL" sz="1400" b="1" i="0" u="none" strike="noStrike" dirty="0">
                <a:solidFill>
                  <a:srgbClr val="25282B"/>
                </a:solidFill>
                <a:effectLst/>
                <a:highlight>
                  <a:srgbClr val="FFFFFF"/>
                </a:highlight>
                <a:latin typeface="Open Sans" panose="020B0606030504020204" pitchFamily="34" charset="0"/>
              </a:rPr>
              <a:t>Tworzenie pytań egzaminacyjnych</a:t>
            </a:r>
          </a:p>
          <a:p>
            <a:r>
              <a:rPr lang="pl-PL" sz="1400" b="0" i="0" u="none" strike="noStrike" dirty="0" err="1">
                <a:solidFill>
                  <a:srgbClr val="25282B"/>
                </a:solidFill>
                <a:effectLst/>
                <a:highlight>
                  <a:srgbClr val="FFFFFF"/>
                </a:highlight>
                <a:latin typeface="Open Sans" panose="020B0606030504020204" pitchFamily="34" charset="0"/>
              </a:rPr>
              <a:t>CloudExams</a:t>
            </a:r>
            <a:r>
              <a:rPr lang="pl-PL" sz="1400" b="0" i="0" u="none" strike="noStrike" dirty="0">
                <a:solidFill>
                  <a:srgbClr val="25282B"/>
                </a:solidFill>
                <a:effectLst/>
                <a:highlight>
                  <a:srgbClr val="FFFFFF"/>
                </a:highlight>
                <a:latin typeface="Open Sans" panose="020B0606030504020204" pitchFamily="34" charset="0"/>
              </a:rPr>
              <a:t> korzystając z mechanizmów AI generuje pytania, zarówno wielokrotnego wyboru, jak ustnych.</a:t>
            </a:r>
          </a:p>
        </p:txBody>
      </p:sp>
      <p:sp>
        <p:nvSpPr>
          <p:cNvPr id="7" name="pole tekstowe 6">
            <a:extLst>
              <a:ext uri="{FF2B5EF4-FFF2-40B4-BE49-F238E27FC236}">
                <a16:creationId xmlns:a16="http://schemas.microsoft.com/office/drawing/2014/main" id="{26B92F11-E044-F7B4-967E-4FF57D9ADDF8}"/>
              </a:ext>
            </a:extLst>
          </p:cNvPr>
          <p:cNvSpPr txBox="1"/>
          <p:nvPr/>
        </p:nvSpPr>
        <p:spPr>
          <a:xfrm>
            <a:off x="500513" y="4781580"/>
            <a:ext cx="5245769" cy="1384995"/>
          </a:xfrm>
          <a:prstGeom prst="rect">
            <a:avLst/>
          </a:prstGeom>
          <a:noFill/>
        </p:spPr>
        <p:txBody>
          <a:bodyPr wrap="square" rtlCol="0">
            <a:spAutoFit/>
          </a:bodyPr>
          <a:lstStyle/>
          <a:p>
            <a:r>
              <a:rPr lang="pl-PL" sz="1400" b="1" i="0" u="none" strike="noStrike" dirty="0">
                <a:solidFill>
                  <a:srgbClr val="25282B"/>
                </a:solidFill>
                <a:effectLst/>
                <a:highlight>
                  <a:srgbClr val="FFFFFF"/>
                </a:highlight>
                <a:latin typeface="Open Sans" panose="020B0606030504020204" pitchFamily="34" charset="0"/>
              </a:rPr>
              <a:t>Egzamin ustny</a:t>
            </a:r>
            <a:br>
              <a:rPr lang="pl-PL" sz="1400" b="1" i="0" u="none" strike="noStrike" dirty="0">
                <a:solidFill>
                  <a:srgbClr val="25282B"/>
                </a:solidFill>
                <a:effectLst/>
                <a:highlight>
                  <a:srgbClr val="FFFFFF"/>
                </a:highlight>
                <a:latin typeface="Open Sans" panose="020B0606030504020204" pitchFamily="34" charset="0"/>
              </a:rPr>
            </a:br>
            <a:r>
              <a:rPr lang="pl-PL" sz="1400" b="0" i="0" u="none" strike="noStrike" dirty="0" err="1">
                <a:solidFill>
                  <a:srgbClr val="25282B"/>
                </a:solidFill>
                <a:effectLst/>
                <a:highlight>
                  <a:srgbClr val="FFFFFF"/>
                </a:highlight>
                <a:latin typeface="Open Sans" panose="020B0606030504020204" pitchFamily="34" charset="0"/>
              </a:rPr>
              <a:t>CloudExams</a:t>
            </a:r>
            <a:r>
              <a:rPr lang="pl-PL" sz="1400" b="0" i="0" u="none" strike="noStrike" dirty="0">
                <a:solidFill>
                  <a:srgbClr val="25282B"/>
                </a:solidFill>
                <a:effectLst/>
                <a:highlight>
                  <a:srgbClr val="FFFFFF"/>
                </a:highlight>
                <a:latin typeface="Open Sans" panose="020B0606030504020204" pitchFamily="34" charset="0"/>
              </a:rPr>
              <a:t> automatycznie ocenia odpowiedzi ustne studentów biorąc pod uwagę złożoność odpowiedzi. Dzięki temu oszczędza czas studentom oraz wykładowcom. Studenci mają możliwość odwołania się od otrzymanej oceny, która jest następnie rozpatrywana przez wykładowcę.</a:t>
            </a:r>
          </a:p>
        </p:txBody>
      </p:sp>
      <p:pic>
        <p:nvPicPr>
          <p:cNvPr id="2" name="Obraz 1">
            <a:extLst>
              <a:ext uri="{FF2B5EF4-FFF2-40B4-BE49-F238E27FC236}">
                <a16:creationId xmlns:a16="http://schemas.microsoft.com/office/drawing/2014/main" id="{A3D0DA41-831F-0CEC-9225-2622E5198F72}"/>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7443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D538EF11-0EAF-66B4-9F38-A76C7494F407}"/>
              </a:ext>
            </a:extLst>
          </p:cNvPr>
          <p:cNvSpPr txBox="1"/>
          <p:nvPr/>
        </p:nvSpPr>
        <p:spPr>
          <a:xfrm>
            <a:off x="500513" y="1795399"/>
            <a:ext cx="5245769" cy="2585323"/>
          </a:xfrm>
          <a:prstGeom prst="rect">
            <a:avLst/>
          </a:prstGeom>
          <a:noFill/>
        </p:spPr>
        <p:txBody>
          <a:bodyPr wrap="square" rtlCol="0">
            <a:spAutoFit/>
          </a:bodyPr>
          <a:lstStyle/>
          <a:p>
            <a:r>
              <a:rPr lang="pl-PL" sz="1400" dirty="0">
                <a:latin typeface="Metropolis Light" pitchFamily="2" charset="0"/>
                <a:cs typeface="Poppins" pitchFamily="2" charset="0"/>
              </a:rPr>
              <a:t>Narzędzia edukacyjne wykorzystujące AI</a:t>
            </a:r>
          </a:p>
          <a:p>
            <a:r>
              <a:rPr lang="pl-PL" sz="3600" b="1" dirty="0" err="1">
                <a:latin typeface="Metropolis Black" pitchFamily="2" charset="0"/>
                <a:cs typeface="Poppins" pitchFamily="2" charset="0"/>
              </a:rPr>
              <a:t>CloudCode</a:t>
            </a:r>
            <a:endParaRPr lang="pl-PL" sz="3600" b="1" dirty="0">
              <a:latin typeface="Metropolis Black" pitchFamily="2" charset="0"/>
              <a:cs typeface="Poppins" pitchFamily="2" charset="0"/>
            </a:endParaRPr>
          </a:p>
          <a:p>
            <a:br>
              <a:rPr lang="pl-PL" sz="1400" b="0" i="0" u="none" strike="noStrike" dirty="0">
                <a:solidFill>
                  <a:srgbClr val="25282B"/>
                </a:solidFill>
                <a:effectLst/>
                <a:highlight>
                  <a:srgbClr val="FFFFFF"/>
                </a:highlight>
                <a:latin typeface="Open Sans" panose="020B0606030504020204" pitchFamily="34" charset="0"/>
              </a:rPr>
            </a:br>
            <a:endParaRPr lang="pl-PL" sz="1400" b="0" i="0" u="none" strike="noStrike" dirty="0">
              <a:solidFill>
                <a:srgbClr val="25282B"/>
              </a:solidFill>
              <a:effectLst/>
              <a:highlight>
                <a:srgbClr val="FFFFFF"/>
              </a:highlight>
              <a:latin typeface="Open Sans" panose="020B0606030504020204" pitchFamily="34" charset="0"/>
            </a:endParaRPr>
          </a:p>
          <a:p>
            <a:r>
              <a:rPr lang="pl-PL" sz="1400" b="0" i="0" u="none" strike="noStrike" dirty="0">
                <a:solidFill>
                  <a:srgbClr val="25282B"/>
                </a:solidFill>
                <a:effectLst/>
                <a:highlight>
                  <a:srgbClr val="FFFFFF"/>
                </a:highlight>
                <a:latin typeface="Open Sans" panose="020B0606030504020204" pitchFamily="34" charset="0"/>
              </a:rPr>
              <a:t>I</a:t>
            </a:r>
            <a:r>
              <a:rPr lang="pl-PL" sz="1400" b="0" i="0" u="none" strike="noStrike" dirty="0">
                <a:solidFill>
                  <a:srgbClr val="4F5459"/>
                </a:solidFill>
                <a:effectLst/>
                <a:highlight>
                  <a:srgbClr val="FFFFFF"/>
                </a:highlight>
                <a:latin typeface="Open Sans" panose="020B0606030504020204" pitchFamily="34" charset="0"/>
              </a:rPr>
              <a:t>nteraktywna platforma do nauki programowania oraz weryfikacji umiejętności programistycznych. Jako kompleksowa platforma do nauki ma też możliwość połączenia z systemem egzaminacyjnym </a:t>
            </a:r>
            <a:r>
              <a:rPr lang="pl-PL" sz="1400" b="0" i="0" u="none" strike="noStrike" dirty="0" err="1">
                <a:solidFill>
                  <a:srgbClr val="4F5459"/>
                </a:solidFill>
                <a:effectLst/>
                <a:highlight>
                  <a:srgbClr val="FFFFFF"/>
                </a:highlight>
                <a:latin typeface="Open Sans" panose="020B0606030504020204" pitchFamily="34" charset="0"/>
              </a:rPr>
              <a:t>CloudExams</a:t>
            </a:r>
            <a:r>
              <a:rPr lang="pl-PL" sz="1400" b="0" i="0" u="none" strike="noStrike" dirty="0">
                <a:solidFill>
                  <a:srgbClr val="4F5459"/>
                </a:solidFill>
                <a:effectLst/>
                <a:highlight>
                  <a:srgbClr val="FFFFFF"/>
                </a:highlight>
                <a:latin typeface="Open Sans" panose="020B0606030504020204" pitchFamily="34" charset="0"/>
              </a:rPr>
              <a:t>, dzięki czemu można przeprowadzić programistyczną sesję egzaminacyjną. </a:t>
            </a:r>
            <a:endParaRPr lang="pl-PL" b="1" dirty="0">
              <a:latin typeface="Metropolis Black" pitchFamily="2" charset="0"/>
              <a:cs typeface="Poppins" pitchFamily="2" charset="0"/>
            </a:endParaRPr>
          </a:p>
        </p:txBody>
      </p:sp>
      <p:sp>
        <p:nvSpPr>
          <p:cNvPr id="6" name="pole tekstowe 5">
            <a:extLst>
              <a:ext uri="{FF2B5EF4-FFF2-40B4-BE49-F238E27FC236}">
                <a16:creationId xmlns:a16="http://schemas.microsoft.com/office/drawing/2014/main" id="{9CD4935F-1D9B-D718-EF2C-C4F91E6F53DF}"/>
              </a:ext>
            </a:extLst>
          </p:cNvPr>
          <p:cNvSpPr txBox="1"/>
          <p:nvPr/>
        </p:nvSpPr>
        <p:spPr>
          <a:xfrm>
            <a:off x="500513" y="4724751"/>
            <a:ext cx="5245769" cy="954107"/>
          </a:xfrm>
          <a:prstGeom prst="rect">
            <a:avLst/>
          </a:prstGeom>
          <a:noFill/>
        </p:spPr>
        <p:txBody>
          <a:bodyPr wrap="square" rtlCol="0">
            <a:spAutoFit/>
          </a:bodyPr>
          <a:lstStyle/>
          <a:p>
            <a:r>
              <a:rPr lang="pl-PL" sz="1400" b="1" i="0" u="none" strike="noStrike" dirty="0">
                <a:solidFill>
                  <a:srgbClr val="25282B"/>
                </a:solidFill>
                <a:effectLst/>
                <a:highlight>
                  <a:srgbClr val="FFFFFF"/>
                </a:highlight>
                <a:latin typeface="Open Sans" panose="020B0606030504020204" pitchFamily="34" charset="0"/>
              </a:rPr>
              <a:t>Automatyczne sprawdzanie kodu</a:t>
            </a:r>
          </a:p>
          <a:p>
            <a:r>
              <a:rPr lang="pl-PL" sz="1400" b="0" i="0" u="none" strike="noStrike" dirty="0" err="1">
                <a:solidFill>
                  <a:srgbClr val="25282B"/>
                </a:solidFill>
                <a:effectLst/>
                <a:highlight>
                  <a:srgbClr val="FFFFFF"/>
                </a:highlight>
                <a:latin typeface="Open Sans" panose="020B0606030504020204" pitchFamily="34" charset="0"/>
              </a:rPr>
              <a:t>CloudCode</a:t>
            </a:r>
            <a:r>
              <a:rPr lang="pl-PL" sz="1400" b="0" i="0" u="none" strike="noStrike" dirty="0">
                <a:solidFill>
                  <a:srgbClr val="25282B"/>
                </a:solidFill>
                <a:effectLst/>
                <a:highlight>
                  <a:srgbClr val="FFFFFF"/>
                </a:highlight>
                <a:latin typeface="Open Sans" panose="020B0606030504020204" pitchFamily="34" charset="0"/>
              </a:rPr>
              <a:t> korzystając z mechanizmów AI sprawdza i analizuje kod studentów. Generuje przy tym wskazówki i podpowiedzi naprowadzające na poprawne rozwiązania.</a:t>
            </a:r>
          </a:p>
        </p:txBody>
      </p:sp>
      <p:pic>
        <p:nvPicPr>
          <p:cNvPr id="2" name="Obraz 1">
            <a:extLst>
              <a:ext uri="{FF2B5EF4-FFF2-40B4-BE49-F238E27FC236}">
                <a16:creationId xmlns:a16="http://schemas.microsoft.com/office/drawing/2014/main" id="{22CD06F6-BA4C-4A1B-811A-0D1814904500}"/>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296163344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95b990-567a-4e21-aa35-4b7fefdee4c3" xsi:nil="true"/>
    <lcf76f155ced4ddcb4097134ff3c332f xmlns="4135778d-77ec-4e12-afa0-97686440c8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577CB4C1FA545469BC57B90A277BA9C" ma:contentTypeVersion="13" ma:contentTypeDescription="Utwórz nowy dokument." ma:contentTypeScope="" ma:versionID="03552405aed018d9728df005fb237f47">
  <xsd:schema xmlns:xsd="http://www.w3.org/2001/XMLSchema" xmlns:xs="http://www.w3.org/2001/XMLSchema" xmlns:p="http://schemas.microsoft.com/office/2006/metadata/properties" xmlns:ns2="4135778d-77ec-4e12-afa0-97686440c871" xmlns:ns3="bc95b990-567a-4e21-aa35-4b7fefdee4c3" targetNamespace="http://schemas.microsoft.com/office/2006/metadata/properties" ma:root="true" ma:fieldsID="61cf96931fcce0b61d0d7670921b80c4" ns2:_="" ns3:_="">
    <xsd:import namespace="4135778d-77ec-4e12-afa0-97686440c871"/>
    <xsd:import namespace="bc95b990-567a-4e21-aa35-4b7fefdee4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5778d-77ec-4e12-afa0-97686440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2d0ca83f-2e00-44df-9ea9-835aac2dc7c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95b990-567a-4e21-aa35-4b7fefdee4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865a12e-666e-4f5e-9ecd-35db2cb9c958}" ma:internalName="TaxCatchAll" ma:showField="CatchAllData" ma:web="bc95b990-567a-4e21-aa35-4b7fefdee4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334355-1C4C-4AED-8894-4AB7F5C62EA1}">
  <ds:schemaRefs>
    <ds:schemaRef ds:uri="http://schemas.microsoft.com/sharepoint/v3/contenttype/forms"/>
  </ds:schemaRefs>
</ds:datastoreItem>
</file>

<file path=customXml/itemProps2.xml><?xml version="1.0" encoding="utf-8"?>
<ds:datastoreItem xmlns:ds="http://schemas.openxmlformats.org/officeDocument/2006/customXml" ds:itemID="{B252B8C3-B6D7-4CAB-BB18-9B3DA22BCC29}">
  <ds:schemaRef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fe58a585-b994-4c4f-9e2c-0faa4cbfb38a"/>
    <ds:schemaRef ds:uri="http://schemas.microsoft.com/office/infopath/2007/PartnerControls"/>
    <ds:schemaRef ds:uri="http://schemas.openxmlformats.org/package/2006/metadata/core-properties"/>
    <ds:schemaRef ds:uri="166c389c-c695-4f69-94e0-be09cf03a7b5"/>
    <ds:schemaRef ds:uri="http://purl.org/dc/elements/1.1/"/>
    <ds:schemaRef ds:uri="bc95b990-567a-4e21-aa35-4b7fefdee4c3"/>
    <ds:schemaRef ds:uri="4135778d-77ec-4e12-afa0-97686440c871"/>
  </ds:schemaRefs>
</ds:datastoreItem>
</file>

<file path=customXml/itemProps3.xml><?xml version="1.0" encoding="utf-8"?>
<ds:datastoreItem xmlns:ds="http://schemas.openxmlformats.org/officeDocument/2006/customXml" ds:itemID="{09B9CA59-DD90-4EA6-BC6F-4D2E74BFF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5778d-77ec-4e12-afa0-97686440c871"/>
    <ds:schemaRef ds:uri="bc95b990-567a-4e21-aa35-4b7fefdee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TotalTime>
  <Words>424</Words>
  <Application>Microsoft Office PowerPoint</Application>
  <PresentationFormat>Panoramiczny</PresentationFormat>
  <Paragraphs>38</Paragraphs>
  <Slides>10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10</vt:i4>
      </vt:variant>
    </vt:vector>
  </HeadingPairs>
  <TitlesOfParts>
    <vt:vector size="17" baseType="lpstr">
      <vt:lpstr>Arial</vt:lpstr>
      <vt:lpstr>Calibri</vt:lpstr>
      <vt:lpstr>Calibri Light</vt:lpstr>
      <vt:lpstr>Metropolis Black</vt:lpstr>
      <vt:lpstr>Metropolis Light</vt:lpstr>
      <vt:lpstr>Open Sans</vt:lpstr>
      <vt:lpstr>Motyw pakietu Office</vt:lpstr>
      <vt:lpstr>Prezentacja programu PowerPoint</vt:lpstr>
      <vt:lpstr>Produkty EdTech </vt:lpstr>
      <vt:lpstr>Narzędzia AI</vt:lpstr>
      <vt:lpstr>Film - Generowanie pytań egzaminacyjnych w CloudExams</vt:lpstr>
      <vt:lpstr>Film - Generowanie fiszek przez AI na podstawie materiałów dydaktycznych dostarczonych przez wykładowcę.</vt:lpstr>
      <vt:lpstr>Film – Egzamin ustny</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Mateusz Król</dc:creator>
  <cp:lastModifiedBy>Justyna Kopeć</cp:lastModifiedBy>
  <cp:revision>8</cp:revision>
  <dcterms:created xsi:type="dcterms:W3CDTF">2024-03-18T12:45:17Z</dcterms:created>
  <dcterms:modified xsi:type="dcterms:W3CDTF">2024-10-10T09:45:50Z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0x0101007577CB4C1FA545469BC57B90A277BA9C</vt:lpwstr>
  </property>
</Properties>
</file>