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7" r:id="rId5"/>
    <p:sldId id="666" r:id="rId6"/>
    <p:sldId id="667" r:id="rId7"/>
    <p:sldId id="395" r:id="rId8"/>
    <p:sldId id="279" r:id="rId9"/>
    <p:sldId id="662" r:id="rId10"/>
    <p:sldId id="398" r:id="rId11"/>
    <p:sldId id="668" r:id="rId12"/>
    <p:sldId id="545" r:id="rId13"/>
    <p:sldId id="269" r:id="rId14"/>
    <p:sldId id="264" r:id="rId15"/>
  </p:sldIdLst>
  <p:sldSz cx="9144000" cy="5143500" type="screen16x9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0A773A-9CF5-024E-CDB2-A1F3AE059EC0}" name="Jakub Brdulak" initials="JB" userId="Jakub Brdulak" providerId="None"/>
  <p188:author id="{3CA43CA2-9673-72FD-FCAC-C98AF5C7694A}" name="Marta Zontel" initials="MZ" userId="0321556196d9794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33" autoAdjust="0"/>
  </p:normalViewPr>
  <p:slideViewPr>
    <p:cSldViewPr snapToGrid="0" snapToObjects="1">
      <p:cViewPr varScale="1">
        <p:scale>
          <a:sx n="105" d="100"/>
          <a:sy n="105" d="100"/>
        </p:scale>
        <p:origin x="730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34B29-EE1E-40FE-A1EC-CE24AF364E63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3989A-600A-4846-9DA8-36E72E4EDB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185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Podyplomowe Studia Zarządzanie Bezpieczeństwem Informacji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Zarządzanie, wartość, klient - dr Jakub Brdulak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22320-0832-40A8-95D3-2199B242B6FE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04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ytuł prezentacji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4000" y="2687772"/>
            <a:ext cx="7541112" cy="1102519"/>
          </a:xfrm>
        </p:spPr>
        <p:txBody>
          <a:bodyPr lIns="0" tIns="0" rIns="0" bIns="0" anchor="b" anchorCtr="0">
            <a:no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4000" y="3892070"/>
            <a:ext cx="6400800" cy="58840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044000" y="4486735"/>
            <a:ext cx="2895600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endParaRPr lang="pl-PL" dirty="0"/>
          </a:p>
        </p:txBody>
      </p:sp>
      <p:pic>
        <p:nvPicPr>
          <p:cNvPr id="9" name="Obraz 8" descr="logoSG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1" y="473241"/>
            <a:ext cx="900363" cy="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6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303610"/>
            <a:ext cx="7884368" cy="400050"/>
          </a:xfrm>
          <a:solidFill>
            <a:srgbClr val="007481"/>
          </a:solidFill>
        </p:spPr>
        <p:txBody>
          <a:bodyPr/>
          <a:lstStyle/>
          <a:p>
            <a:r>
              <a:rPr lang="en-US" noProof="0" dirty="0" err="1"/>
              <a:t>Kliknij</a:t>
            </a:r>
            <a:r>
              <a:rPr lang="en-US" noProof="0" dirty="0"/>
              <a:t>, aby </a:t>
            </a:r>
            <a:r>
              <a:rPr lang="en-US" noProof="0" dirty="0" err="1"/>
              <a:t>edytować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endParaRPr lang="en-US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028700"/>
            <a:ext cx="7508131" cy="3543300"/>
          </a:xfrm>
        </p:spPr>
        <p:txBody>
          <a:bodyPr/>
          <a:lstStyle/>
          <a:p>
            <a:pPr lvl="0"/>
            <a:r>
              <a:rPr lang="en-US" noProof="0" dirty="0" err="1"/>
              <a:t>Kliknij</a:t>
            </a:r>
            <a:r>
              <a:rPr lang="en-US" noProof="0" dirty="0"/>
              <a:t>, aby </a:t>
            </a:r>
            <a:r>
              <a:rPr lang="en-US" noProof="0" dirty="0" err="1"/>
              <a:t>edytować</a:t>
            </a:r>
            <a:r>
              <a:rPr lang="en-US" noProof="0" dirty="0"/>
              <a:t> style </a:t>
            </a:r>
            <a:r>
              <a:rPr lang="en-US" noProof="0" dirty="0" err="1"/>
              <a:t>wzorca</a:t>
            </a:r>
            <a:r>
              <a:rPr lang="en-US" noProof="0" dirty="0"/>
              <a:t> </a:t>
            </a:r>
            <a:r>
              <a:rPr lang="en-US" noProof="0" dirty="0" err="1"/>
              <a:t>tekstu</a:t>
            </a:r>
            <a:endParaRPr lang="en-US" noProof="0" dirty="0"/>
          </a:p>
          <a:p>
            <a:pPr lvl="1"/>
            <a:r>
              <a:rPr lang="en-US" noProof="0" dirty="0" err="1"/>
              <a:t>Drugi</a:t>
            </a:r>
            <a:r>
              <a:rPr lang="en-US" noProof="0" dirty="0"/>
              <a:t> </a:t>
            </a:r>
            <a:r>
              <a:rPr lang="en-US" noProof="0" dirty="0" err="1"/>
              <a:t>poziom</a:t>
            </a:r>
            <a:endParaRPr lang="en-US" noProof="0" dirty="0"/>
          </a:p>
          <a:p>
            <a:pPr lvl="2"/>
            <a:r>
              <a:rPr lang="en-US" noProof="0" dirty="0" err="1"/>
              <a:t>Trzeci</a:t>
            </a:r>
            <a:r>
              <a:rPr lang="en-US" noProof="0" dirty="0"/>
              <a:t> </a:t>
            </a:r>
            <a:r>
              <a:rPr lang="en-US" noProof="0" dirty="0" err="1"/>
              <a:t>poziom</a:t>
            </a:r>
            <a:endParaRPr lang="en-US" noProof="0" dirty="0"/>
          </a:p>
          <a:p>
            <a:pPr lvl="3"/>
            <a:r>
              <a:rPr lang="en-US" noProof="0" dirty="0" err="1"/>
              <a:t>Czwarty</a:t>
            </a:r>
            <a:r>
              <a:rPr lang="en-US" noProof="0" dirty="0"/>
              <a:t> </a:t>
            </a:r>
            <a:r>
              <a:rPr lang="en-US" noProof="0" dirty="0" err="1"/>
              <a:t>poziom</a:t>
            </a:r>
            <a:endParaRPr lang="en-US" noProof="0" dirty="0"/>
          </a:p>
          <a:p>
            <a:pPr lvl="4"/>
            <a:r>
              <a:rPr lang="en-US" noProof="0" dirty="0" err="1"/>
              <a:t>Piąty</a:t>
            </a:r>
            <a:r>
              <a:rPr lang="en-US" noProof="0" dirty="0"/>
              <a:t> </a:t>
            </a:r>
            <a:r>
              <a:rPr lang="en-US" noProof="0" dirty="0" err="1"/>
              <a:t>poziom</a:t>
            </a:r>
            <a:endParaRPr lang="en-US" noProof="0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07B10-16DA-429F-913D-991B265854BA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056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rezentacj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foto-ogoln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Obraz 5" descr="SGH_piramida-ogoln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044000" y="4486735"/>
            <a:ext cx="2895600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1" y="473241"/>
            <a:ext cx="900363" cy="900363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1044000" y="2687772"/>
            <a:ext cx="7541112" cy="1102519"/>
          </a:xfrm>
        </p:spPr>
        <p:txBody>
          <a:bodyPr lIns="0" tIns="0" rIns="0" bIns="0" anchor="b" anchorCtr="0">
            <a:no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1044000" y="3892070"/>
            <a:ext cx="6400800" cy="58840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49318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rozdział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1044000" y="3181996"/>
            <a:ext cx="7541112" cy="1102519"/>
          </a:xfrm>
        </p:spPr>
        <p:txBody>
          <a:bodyPr lIns="0" tIns="0" rIns="0" bIns="0" anchor="b" anchorCtr="0">
            <a:no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</p:spTree>
    <p:extLst>
      <p:ext uri="{BB962C8B-B14F-4D97-AF65-F5344CB8AC3E}">
        <p14:creationId xmlns:p14="http://schemas.microsoft.com/office/powerpoint/2010/main" val="108760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1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7999" y="1187302"/>
            <a:ext cx="7773417" cy="314574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07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8000" y="1187302"/>
            <a:ext cx="3577800" cy="314574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20624" y="1187302"/>
            <a:ext cx="3766176" cy="314574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7005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a zdję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1"/>
          </p:nvPr>
        </p:nvSpPr>
        <p:spPr>
          <a:xfrm>
            <a:off x="917575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2"/>
          </p:nvPr>
        </p:nvSpPr>
        <p:spPr>
          <a:xfrm>
            <a:off x="917575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3" hasCustomPrompt="1"/>
          </p:nvPr>
        </p:nvSpPr>
        <p:spPr>
          <a:xfrm>
            <a:off x="3661120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13" name="Symbol zastępczy obrazu 8"/>
          <p:cNvSpPr>
            <a:spLocks noGrp="1"/>
          </p:cNvSpPr>
          <p:nvPr>
            <p:ph type="pic" sz="quarter" idx="14"/>
          </p:nvPr>
        </p:nvSpPr>
        <p:spPr>
          <a:xfrm>
            <a:off x="3661120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4" name="Symbol zastępczy zawartości 10"/>
          <p:cNvSpPr>
            <a:spLocks noGrp="1"/>
          </p:cNvSpPr>
          <p:nvPr>
            <p:ph sz="quarter" idx="15"/>
          </p:nvPr>
        </p:nvSpPr>
        <p:spPr>
          <a:xfrm>
            <a:off x="3661120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404391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16" name="Symbol zastępczy obrazu 8"/>
          <p:cNvSpPr>
            <a:spLocks noGrp="1"/>
          </p:cNvSpPr>
          <p:nvPr>
            <p:ph type="pic" sz="quarter" idx="17"/>
          </p:nvPr>
        </p:nvSpPr>
        <p:spPr>
          <a:xfrm>
            <a:off x="6404391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7" name="Symbol zastępczy zawartości 10"/>
          <p:cNvSpPr>
            <a:spLocks noGrp="1"/>
          </p:cNvSpPr>
          <p:nvPr>
            <p:ph sz="quarter" idx="18"/>
          </p:nvPr>
        </p:nvSpPr>
        <p:spPr>
          <a:xfrm>
            <a:off x="6404391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07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wizerunk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0"/>
          </p:nvPr>
        </p:nvSpPr>
        <p:spPr>
          <a:xfrm>
            <a:off x="0" y="1270000"/>
            <a:ext cx="4135438" cy="284003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4562475" y="1270000"/>
            <a:ext cx="4129088" cy="28400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5683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3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4E7DA-21E5-3E4D-D88F-BB6D47B71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18" y="1041722"/>
            <a:ext cx="7886700" cy="3591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06FAB-DCF2-2909-99E6-6AAA1EAB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BC51C-7C3F-8137-2246-F95B0FB3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632644-5340-24B2-C159-FBDF3845A4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99" y="-1"/>
            <a:ext cx="746567" cy="104172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9099F782-85D0-4CF1-688D-ED1EA5CC9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50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918000" y="387895"/>
            <a:ext cx="7773417" cy="6753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8000" y="1043751"/>
            <a:ext cx="7768800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PoleTekstowe 7"/>
          <p:cNvSpPr txBox="1"/>
          <p:nvPr userDrawn="1"/>
        </p:nvSpPr>
        <p:spPr>
          <a:xfrm>
            <a:off x="7896328" y="4586443"/>
            <a:ext cx="79508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800" dirty="0" err="1">
                <a:solidFill>
                  <a:srgbClr val="007481"/>
                </a:solidFill>
                <a:latin typeface="Open Sans Regular"/>
                <a:cs typeface="Open Sans Regular"/>
              </a:rPr>
              <a:t>www.sgh.waw.pl</a:t>
            </a:r>
            <a:endParaRPr lang="pl-PL" sz="800" dirty="0">
              <a:solidFill>
                <a:srgbClr val="007481"/>
              </a:solidFill>
              <a:latin typeface="Open Sans Regular"/>
              <a:cs typeface="Open Sans Regular"/>
            </a:endParaRPr>
          </a:p>
        </p:txBody>
      </p:sp>
      <p:pic>
        <p:nvPicPr>
          <p:cNvPr id="9" name="Obraz 8" descr="SGH_male-logo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3" y="4601068"/>
            <a:ext cx="395520" cy="16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1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2" r:id="rId5"/>
    <p:sldLayoutId id="2147483663" r:id="rId6"/>
    <p:sldLayoutId id="2147483654" r:id="rId7"/>
    <p:sldLayoutId id="2147483664" r:id="rId8"/>
    <p:sldLayoutId id="2147483665" r:id="rId9"/>
    <p:sldLayoutId id="2147483666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Open Sans Regular"/>
          <a:ea typeface="+mj-ea"/>
          <a:cs typeface="Open Sans Regular"/>
        </a:defRPr>
      </a:lvl1pPr>
    </p:titleStyle>
    <p:bodyStyle>
      <a:lvl1pPr marL="216000" indent="-216000" algn="l" defTabSz="457200" rtl="0" eaLnBrk="1" latinLnBrk="0" hangingPunct="1">
        <a:lnSpc>
          <a:spcPct val="112000"/>
        </a:lnSpc>
        <a:spcBef>
          <a:spcPts val="0"/>
        </a:spcBef>
        <a:buClr>
          <a:schemeClr val="tx2"/>
        </a:buClr>
        <a:buFont typeface="Arial"/>
        <a:buChar char="•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–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•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–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»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qar.eu/kb/accreditation-mills/#how-to-recognise-a-diploma-and-degree-mil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azeta.sgh.waw.pl/konferencje-debaty-spotkania/rozmowy-przy-drugiej-kawie-czym-jest-ksztalcenie-wyzsze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sap.sejm.gov.pl/isap.nsf/DocDetails.xsp?id=wdu2018000221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hea.info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enr.wes.org/wp-content/uploads/2018/12/WENR-1218-Bologna-v3.png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qar.eu/qa-results/search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2FC8-65E1-4B0D-BE2C-BFFC449D5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527" y="2876038"/>
            <a:ext cx="5069416" cy="1102519"/>
          </a:xfrm>
        </p:spPr>
        <p:txBody>
          <a:bodyPr/>
          <a:lstStyle/>
          <a:p>
            <a:r>
              <a:rPr lang="pl-PL" sz="2400" dirty="0"/>
              <a:t>Weryfikacja i potwierdzanie efektów uczenia się – wyzwania w naukach społecznych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CA8FCE-586E-4627-9789-14BD5891D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527" y="4091769"/>
            <a:ext cx="6400800" cy="894920"/>
          </a:xfrm>
        </p:spPr>
        <p:txBody>
          <a:bodyPr/>
          <a:lstStyle/>
          <a:p>
            <a:r>
              <a:rPr lang="pl-PL" sz="2000" b="1" dirty="0"/>
              <a:t>Prof. SGH, dr hab. Jakub Brdulak</a:t>
            </a:r>
            <a:endParaRPr lang="pl-PL" sz="2000" dirty="0"/>
          </a:p>
          <a:p>
            <a:endParaRPr lang="pl-PL" sz="1600" dirty="0"/>
          </a:p>
          <a:p>
            <a:r>
              <a:rPr lang="pl-PL" sz="1600" dirty="0"/>
              <a:t>VI Akademickie Forum Jakości, 2024.10.15</a:t>
            </a:r>
          </a:p>
        </p:txBody>
      </p:sp>
    </p:spTree>
    <p:extLst>
      <p:ext uri="{BB962C8B-B14F-4D97-AF65-F5344CB8AC3E}">
        <p14:creationId xmlns:p14="http://schemas.microsoft.com/office/powerpoint/2010/main" val="4063796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D20E-E68E-2EA0-41C9-527AB085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Drukarnie dyplomów i akredytacji </a:t>
            </a:r>
            <a:br>
              <a:rPr lang="pl-PL" dirty="0"/>
            </a:br>
            <a:r>
              <a:rPr lang="pl-PL" dirty="0"/>
              <a:t>wg standardów europejskich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17D06-8336-296F-F1BE-76FC2A4B6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8000" y="1209570"/>
            <a:ext cx="6175527" cy="3331067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sz="1200" dirty="0">
              <a:solidFill>
                <a:srgbClr val="000000"/>
              </a:solidFill>
            </a:endParaRPr>
          </a:p>
          <a:p>
            <a:pPr marL="257175" indent="-257175">
              <a:buFont typeface="+mj-lt"/>
              <a:buAutoNum type="arabicParenR"/>
            </a:pPr>
            <a:r>
              <a:rPr lang="pl-PL" sz="1200" dirty="0"/>
              <a:t>Można łatwo zapisać się na tzw. studia, których forma jest dostosowywana pod oczekiwania klienta.</a:t>
            </a:r>
          </a:p>
          <a:p>
            <a:pPr marL="257175" indent="-257175">
              <a:buFont typeface="+mj-lt"/>
              <a:buAutoNum type="arabicParenR"/>
            </a:pPr>
            <a:r>
              <a:rPr lang="pl-PL" sz="1200" dirty="0"/>
              <a:t>Podawana jest informacja o zewnętrznej akredytacji, ale brakuje szczegółów na ten temat lub zewnętrzna agencja akredytacyjna reprezentuje kraj, wyspę lub stan, który nie posiada przepisów dotyczących autoryzacji i funkcjonowania uczelni.</a:t>
            </a:r>
          </a:p>
          <a:p>
            <a:pPr marL="257175" indent="-257175">
              <a:buFont typeface="+mj-lt"/>
              <a:buAutoNum type="arabicParenR"/>
            </a:pPr>
            <a:r>
              <a:rPr lang="pl-PL" sz="1200" dirty="0"/>
              <a:t>Brak rozpoznawania działalności dydaktycznej organizacji przez uznawane międzynarodowe organizacje, takie jak Rada Europy lub UNESCO.</a:t>
            </a:r>
          </a:p>
          <a:p>
            <a:pPr marL="257175" indent="-257175">
              <a:buFont typeface="+mj-lt"/>
              <a:buAutoNum type="arabicParenR"/>
            </a:pPr>
            <a:r>
              <a:rPr lang="pl-PL" sz="1200" dirty="0"/>
              <a:t>Organizacja przeważnie nie podaje listy pracowników i informacji o ich kwalifikacjach. </a:t>
            </a:r>
          </a:p>
          <a:p>
            <a:pPr marL="257175" indent="-257175">
              <a:buFont typeface="+mj-lt"/>
              <a:buAutoNum type="arabicParenR"/>
            </a:pPr>
            <a:r>
              <a:rPr lang="pl-PL" sz="1200" dirty="0"/>
              <a:t>Wymagana jest niewielka, jeśli w ogóle, obecność studentów podczas tzw. studiów, zarówno on-line, jak i na zajęciach.</a:t>
            </a:r>
          </a:p>
          <a:p>
            <a:pPr marL="257175" indent="-257175">
              <a:buFont typeface="+mj-lt"/>
              <a:buAutoNum type="arabicParenR"/>
            </a:pPr>
            <a:r>
              <a:rPr lang="pl-PL" sz="1200" dirty="0"/>
              <a:t>Fizyczny adres organizacji lub jej kampusu nie jest podany lub jest podany tylko adres skrytki pocztowej.</a:t>
            </a:r>
          </a:p>
          <a:p>
            <a:pPr marL="257175" indent="-257175">
              <a:buFont typeface="+mj-lt"/>
              <a:buAutoNum type="arabicParenR"/>
            </a:pPr>
            <a:r>
              <a:rPr lang="pl-PL" sz="1200" dirty="0"/>
              <a:t>Wzór dyplomu lub certyfikatu znajduje się na stronie internetowej organizacji.</a:t>
            </a:r>
          </a:p>
          <a:p>
            <a:pPr marL="257175" indent="-257175">
              <a:buFont typeface="+mj-lt"/>
              <a:buAutoNum type="arabicParenR"/>
            </a:pPr>
            <a:r>
              <a:rPr lang="pl-PL" sz="1200" dirty="0"/>
              <a:t>Organizacja ma podobną nazwę do innych znanych uczelni.</a:t>
            </a:r>
          </a:p>
          <a:p>
            <a:pPr marL="257175" indent="-257175">
              <a:buFont typeface="+mj-lt"/>
              <a:buAutoNum type="arabicParenR"/>
            </a:pPr>
            <a:r>
              <a:rPr lang="pl-PL" sz="1200" dirty="0"/>
              <a:t>Witryna internetowa organizacji oferuje różne metody płatności na swojej stronie głównej.</a:t>
            </a:r>
          </a:p>
          <a:p>
            <a:pPr marL="257175" indent="-257175">
              <a:buFont typeface="+mj-lt"/>
              <a:buAutoNum type="arabicParenR"/>
            </a:pPr>
            <a:r>
              <a:rPr lang="pl-PL" sz="1200" dirty="0"/>
              <a:t>Organizacja często oferuje „kształcenie nietradycyjne” lub „kształcenie na odległość” i uznaje na szeroką skalę doświadczenie życiowe, bez podawania jasnych procedur określających, na jakiej podstawie to uznawanie jest dokonywane.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A70703-21E4-A507-3A9C-5F90516ECE0C}"/>
              </a:ext>
            </a:extLst>
          </p:cNvPr>
          <p:cNvSpPr txBox="1"/>
          <p:nvPr/>
        </p:nvSpPr>
        <p:spPr>
          <a:xfrm>
            <a:off x="7566843" y="2494618"/>
            <a:ext cx="1215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hlinkClick r:id="rId2"/>
              </a:rPr>
              <a:t>https://www.eqar.eu/kb/accreditation-mills/#how-to-recognise-a-diploma-and-degree-mill</a:t>
            </a:r>
            <a:br>
              <a:rPr lang="pl-PL" sz="1050" dirty="0"/>
            </a:br>
            <a:r>
              <a:rPr lang="pl-PL" sz="1050" dirty="0">
                <a:solidFill>
                  <a:schemeClr val="tx2"/>
                </a:solidFill>
              </a:rPr>
              <a:t>dostęp: </a:t>
            </a:r>
            <a:br>
              <a:rPr lang="pl-PL" sz="1050" dirty="0">
                <a:solidFill>
                  <a:schemeClr val="tx2"/>
                </a:solidFill>
              </a:rPr>
            </a:br>
            <a:r>
              <a:rPr lang="pl-PL" sz="1050" dirty="0">
                <a:solidFill>
                  <a:schemeClr val="tx2"/>
                </a:solidFill>
              </a:rPr>
              <a:t>2024.04.15</a:t>
            </a:r>
            <a:endParaRPr lang="en-US" sz="1050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99AD18-4EAD-DDD6-9C56-5FB13DDDF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742" y="1242926"/>
            <a:ext cx="1215000" cy="1215000"/>
          </a:xfrm>
          <a:prstGeom prst="rect">
            <a:avLst/>
          </a:prstGeom>
        </p:spPr>
      </p:pic>
      <p:pic>
        <p:nvPicPr>
          <p:cNvPr id="4098" name="Picture 2" descr="Using the EQAR logo on your website - EQAR">
            <a:extLst>
              <a:ext uri="{FF2B5EF4-FFF2-40B4-BE49-F238E27FC236}">
                <a16:creationId xmlns:a16="http://schemas.microsoft.com/office/drawing/2014/main" id="{EFA8170D-8675-19FE-D595-BD995692D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520" y="4003389"/>
            <a:ext cx="1354121" cy="37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FB3370-45C9-68EA-1B18-7A1A719FDFB5}"/>
              </a:ext>
            </a:extLst>
          </p:cNvPr>
          <p:cNvSpPr txBox="1"/>
          <p:nvPr/>
        </p:nvSpPr>
        <p:spPr>
          <a:xfrm>
            <a:off x="7535742" y="655572"/>
            <a:ext cx="1215000" cy="553998"/>
          </a:xfrm>
          <a:prstGeom prst="rect">
            <a:avLst/>
          </a:prstGeom>
          <a:solidFill>
            <a:srgbClr val="008B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 err="1">
                <a:solidFill>
                  <a:schemeClr val="bg1"/>
                </a:solidFill>
              </a:rPr>
              <a:t>Academic</a:t>
            </a:r>
            <a:r>
              <a:rPr lang="pl-PL" sz="1500" b="1" dirty="0">
                <a:solidFill>
                  <a:schemeClr val="bg1"/>
                </a:solidFill>
              </a:rPr>
              <a:t> </a:t>
            </a:r>
            <a:r>
              <a:rPr lang="pl-PL" sz="1500" b="1" dirty="0" err="1">
                <a:solidFill>
                  <a:schemeClr val="bg1"/>
                </a:solidFill>
              </a:rPr>
              <a:t>Integrity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6ED5DF-2DA9-0D90-E79D-E1B29D4CB183}"/>
              </a:ext>
            </a:extLst>
          </p:cNvPr>
          <p:cNvSpPr txBox="1"/>
          <p:nvPr/>
        </p:nvSpPr>
        <p:spPr>
          <a:xfrm>
            <a:off x="8359314" y="10722"/>
            <a:ext cx="8354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/>
              <a:t>Jakub Brdulak</a:t>
            </a:r>
            <a:endParaRPr lang="en-US" sz="9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802DCE0-16E9-7774-0C21-F3E1AF8EFAE3}"/>
              </a:ext>
            </a:extLst>
          </p:cNvPr>
          <p:cNvSpPr txBox="1">
            <a:spLocks/>
          </p:cNvSpPr>
          <p:nvPr/>
        </p:nvSpPr>
        <p:spPr>
          <a:xfrm>
            <a:off x="8722518" y="123154"/>
            <a:ext cx="42148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DD1153-83C2-428C-AFFF-A24EDC970525}" type="slidenum">
              <a:rPr lang="en-US" sz="900"/>
              <a:pPr/>
              <a:t>10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77262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8062-6893-4038-AA57-6F5ECF22F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2834" y="2018858"/>
            <a:ext cx="5502278" cy="2647304"/>
          </a:xfrm>
        </p:spPr>
        <p:txBody>
          <a:bodyPr/>
          <a:lstStyle/>
          <a:p>
            <a:r>
              <a:rPr lang="pl-PL" sz="2400" dirty="0"/>
              <a:t>Zapraszam do kontaktu:</a:t>
            </a:r>
            <a:br>
              <a:rPr lang="pl-PL" sz="2400" dirty="0"/>
            </a:br>
            <a:r>
              <a:rPr lang="pl-PL" sz="2400" dirty="0"/>
              <a:t>jakub.brdulak@sgh.waw.pl</a:t>
            </a:r>
          </a:p>
        </p:txBody>
      </p:sp>
      <p:pic>
        <p:nvPicPr>
          <p:cNvPr id="8" name="Graphic 7" descr="Thought outline">
            <a:extLst>
              <a:ext uri="{FF2B5EF4-FFF2-40B4-BE49-F238E27FC236}">
                <a16:creationId xmlns:a16="http://schemas.microsoft.com/office/drawing/2014/main" id="{A8132B35-D167-49AF-A08E-7EACA0423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888" y="2373408"/>
            <a:ext cx="2292754" cy="229275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90D1575-8B90-44D1-BE62-8FFB5AF550A1}"/>
              </a:ext>
            </a:extLst>
          </p:cNvPr>
          <p:cNvSpPr txBox="1">
            <a:spLocks/>
          </p:cNvSpPr>
          <p:nvPr/>
        </p:nvSpPr>
        <p:spPr>
          <a:xfrm>
            <a:off x="558888" y="1220337"/>
            <a:ext cx="7727318" cy="65314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Open Sans Regular"/>
                <a:ea typeface="+mj-ea"/>
                <a:cs typeface="Open Sans Regular"/>
              </a:defRPr>
            </a:lvl1pPr>
          </a:lstStyle>
          <a:p>
            <a:r>
              <a:rPr lang="pl-PL" sz="3600" dirty="0"/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335468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E87971-514D-BB20-5B3D-C91E1EAF7302}"/>
              </a:ext>
            </a:extLst>
          </p:cNvPr>
          <p:cNvSpPr/>
          <p:nvPr/>
        </p:nvSpPr>
        <p:spPr>
          <a:xfrm>
            <a:off x="776514" y="1760739"/>
            <a:ext cx="5914572" cy="796776"/>
          </a:xfrm>
          <a:prstGeom prst="roundRect">
            <a:avLst>
              <a:gd name="adj" fmla="val 4354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B3374B-9877-A389-429A-FB663839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Agenda: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0FD1CC-76B8-4829-C602-E20190CFB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7999" y="1879600"/>
            <a:ext cx="4725155" cy="2039254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pl-PL" b="1" dirty="0"/>
              <a:t>Efekty uczenia się. Kształcenie wyższe wg standardów europejskich</a:t>
            </a:r>
          </a:p>
          <a:p>
            <a:pPr marL="385763" indent="-385763">
              <a:buFont typeface="+mj-lt"/>
              <a:buAutoNum type="arabicPeriod"/>
            </a:pPr>
            <a:endParaRPr lang="pl-PL" b="1" dirty="0"/>
          </a:p>
          <a:p>
            <a:pPr marL="385763" indent="-385763">
              <a:buFont typeface="+mj-lt"/>
              <a:buAutoNum type="arabicPeriod"/>
            </a:pPr>
            <a:endParaRPr lang="pl-PL" b="1" dirty="0"/>
          </a:p>
          <a:p>
            <a:pPr marL="385763" indent="-385763">
              <a:buFont typeface="+mj-lt"/>
              <a:buAutoNum type="arabicPeriod"/>
            </a:pPr>
            <a:r>
              <a:rPr lang="pl-PL" b="1" dirty="0"/>
              <a:t>Wyzwania związane z efektami uczenia się</a:t>
            </a:r>
            <a:br>
              <a:rPr lang="pl-PL" b="1" dirty="0"/>
            </a:br>
            <a:r>
              <a:rPr lang="pl-PL" b="1" dirty="0"/>
              <a:t>- uczenie się, drukarnie dyplomów, …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FF6102-FCA4-19C4-C4AE-A04083065073}"/>
              </a:ext>
            </a:extLst>
          </p:cNvPr>
          <p:cNvSpPr/>
          <p:nvPr/>
        </p:nvSpPr>
        <p:spPr>
          <a:xfrm>
            <a:off x="5950612" y="1760739"/>
            <a:ext cx="810000" cy="81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000" b="1" dirty="0"/>
              <a:t>3</a:t>
            </a:r>
            <a:endParaRPr lang="en-US" sz="135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5DF0296-A1ED-A4C0-0358-2BBC5522B800}"/>
              </a:ext>
            </a:extLst>
          </p:cNvPr>
          <p:cNvSpPr/>
          <p:nvPr/>
        </p:nvSpPr>
        <p:spPr>
          <a:xfrm>
            <a:off x="5950612" y="2907992"/>
            <a:ext cx="810000" cy="81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000" b="1" dirty="0"/>
              <a:t>8</a:t>
            </a:r>
            <a:endParaRPr lang="en-US" sz="135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50C111-085E-1BE5-47E4-28DF9968D92A}"/>
              </a:ext>
            </a:extLst>
          </p:cNvPr>
          <p:cNvSpPr txBox="1"/>
          <p:nvPr/>
        </p:nvSpPr>
        <p:spPr>
          <a:xfrm>
            <a:off x="7555796" y="379542"/>
            <a:ext cx="127502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350" dirty="0"/>
              <a:t>[20 minut]</a:t>
            </a:r>
            <a:endParaRPr lang="en-US" sz="135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30281F-B78F-2FCB-2B68-7A29F50D6D59}"/>
              </a:ext>
            </a:extLst>
          </p:cNvPr>
          <p:cNvSpPr/>
          <p:nvPr/>
        </p:nvSpPr>
        <p:spPr>
          <a:xfrm>
            <a:off x="776514" y="2907992"/>
            <a:ext cx="5914572" cy="796776"/>
          </a:xfrm>
          <a:prstGeom prst="roundRect">
            <a:avLst>
              <a:gd name="adj" fmla="val 4354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5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CFD38E-893B-77E5-0B0A-7CC04611B3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000" b="1" dirty="0"/>
              <a:t>Efekty uczenia się. Kształcenie wyższe wg standardów europejskich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6183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CBD5F91F-16AE-4F61-BA04-4364C69C493E}"/>
              </a:ext>
            </a:extLst>
          </p:cNvPr>
          <p:cNvSpPr txBox="1"/>
          <p:nvPr/>
        </p:nvSpPr>
        <p:spPr>
          <a:xfrm>
            <a:off x="840509" y="1273838"/>
            <a:ext cx="338397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b="1" dirty="0">
                <a:ea typeface="Tahoma" panose="020B0604030504040204" pitchFamily="34" charset="0"/>
                <a:cs typeface="Tahoma" panose="020B0604030504040204" pitchFamily="34" charset="0"/>
              </a:rPr>
              <a:t>Definicja 1:</a:t>
            </a:r>
          </a:p>
          <a:p>
            <a:pPr algn="just"/>
            <a:r>
              <a:rPr lang="pl-PL" sz="1400" dirty="0">
                <a:ea typeface="Tahoma" panose="020B0604030504040204" pitchFamily="34" charset="0"/>
                <a:cs typeface="Tahoma" panose="020B0604030504040204" pitchFamily="34" charset="0"/>
              </a:rPr>
              <a:t>definicja zakresowa odwołująca się do formalnych charakterystyk kształcenia i związanych z nim instytucji. Generalnie definicja ta określa poziomy kształcenia przez progresję wskaźników postępu, takich jak deskryptory 6 (5?) – 8 poziomu PRK/ERK; warunki, jakie trzeba spełnić, aby być zaliczonym do tego poziomu kształcenia (zwykle przepisy prawa), a także standardy i kryteria oceny, np. akredytacji. </a:t>
            </a:r>
            <a:endParaRPr lang="en-US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0BCFC15-3B2A-49E2-8CD9-B740C6F9CB88}"/>
              </a:ext>
            </a:extLst>
          </p:cNvPr>
          <p:cNvSpPr txBox="1"/>
          <p:nvPr/>
        </p:nvSpPr>
        <p:spPr>
          <a:xfrm>
            <a:off x="4494509" y="1192314"/>
            <a:ext cx="419691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b="1" dirty="0">
                <a:ea typeface="Tahoma" panose="020B0604030504040204" pitchFamily="34" charset="0"/>
                <a:cs typeface="Tahoma" panose="020B0604030504040204" pitchFamily="34" charset="0"/>
              </a:rPr>
              <a:t>Definicja 2:</a:t>
            </a:r>
          </a:p>
          <a:p>
            <a:pPr algn="just"/>
            <a:r>
              <a:rPr lang="pl-PL" sz="1400" dirty="0">
                <a:ea typeface="Tahoma" panose="020B0604030504040204" pitchFamily="34" charset="0"/>
                <a:cs typeface="Tahoma" panose="020B0604030504040204" pitchFamily="34" charset="0"/>
              </a:rPr>
              <a:t>definicja zwana istotową albo funkcjonalną, odwołuje się do fundamentalnej idei, istoty „kształcenia wyższego”, do funkcji, jakie ono wypełnia, do jego cech niedzielonych z innymi formami kształcenia. Jest bardzo trudna do sformułowania i to ona właśnie jest (lub powinna być) przedmiotem permanentnej debaty i interpretacji w środowisku akademickim. </a:t>
            </a:r>
          </a:p>
          <a:p>
            <a:pPr algn="just"/>
            <a:endParaRPr lang="pl-PL" sz="1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sz="1400" dirty="0">
                <a:ea typeface="Tahoma" panose="020B0604030504040204" pitchFamily="34" charset="0"/>
                <a:cs typeface="Tahoma" panose="020B0604030504040204" pitchFamily="34" charset="0"/>
              </a:rPr>
              <a:t>Wspólny namysł i dyskusja umożliwiają jak najcelniejszy wybór ważnych i zmieniających się funkcji kształcenia wyższego dostosowując je do potrzeb społecznych oraz do zamierzeń i możliwości „naszej” uczelni i jej misji.</a:t>
            </a:r>
            <a:endParaRPr lang="en-US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83B2406-5A45-4D6F-A1D0-FF3AA606CEB8}"/>
              </a:ext>
            </a:extLst>
          </p:cNvPr>
          <p:cNvSpPr txBox="1"/>
          <p:nvPr/>
        </p:nvSpPr>
        <p:spPr>
          <a:xfrm>
            <a:off x="1419497" y="4351654"/>
            <a:ext cx="54254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050" dirty="0">
                <a:solidFill>
                  <a:srgbClr val="26323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Źródło: E. Chmielecka, J. Brdulak, K. Trawińska-Konador, Rozmowy przy drugiej kawie: Czym jest kształcenie wyższe? Gazeta SGH, 2020.12.16, </a:t>
            </a:r>
            <a:br>
              <a:rPr lang="pl-PL" sz="1050" dirty="0">
                <a:solidFill>
                  <a:srgbClr val="263238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50" dirty="0">
                <a:solidFill>
                  <a:srgbClr val="263238"/>
                </a:solidFill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https://gazeta.sgh.waw.pl/konferencje-debaty-spotkania/rozmowy-przy-drugiej-kawie-czym-jest-ksztalcenie-wyzsze</a:t>
            </a:r>
            <a:r>
              <a:rPr lang="pl-PL" sz="1050" dirty="0">
                <a:solidFill>
                  <a:srgbClr val="26323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71171E-5977-6C53-A217-59A0B85EB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Czym</a:t>
            </a:r>
            <a:r>
              <a:rPr lang="en-US" dirty="0">
                <a:latin typeface="+mn-lt"/>
              </a:rPr>
              <a:t> jest </a:t>
            </a:r>
            <a:r>
              <a:rPr lang="en-US" dirty="0" err="1">
                <a:latin typeface="+mn-lt"/>
              </a:rPr>
              <a:t>kształcenie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wyższe</a:t>
            </a:r>
            <a:r>
              <a:rPr lang="en-US" dirty="0">
                <a:latin typeface="+mn-lt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F46AF6-1BAE-A54E-6F5B-CBD89759412A}"/>
              </a:ext>
            </a:extLst>
          </p:cNvPr>
          <p:cNvSpPr/>
          <p:nvPr/>
        </p:nvSpPr>
        <p:spPr>
          <a:xfrm>
            <a:off x="660840" y="1192315"/>
            <a:ext cx="3657600" cy="2844980"/>
          </a:xfrm>
          <a:prstGeom prst="rect">
            <a:avLst/>
          </a:prstGeom>
          <a:noFill/>
          <a:ln w="28575"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494A364-6319-841B-BCDB-A9718A64FC41}"/>
              </a:ext>
            </a:extLst>
          </p:cNvPr>
          <p:cNvSpPr txBox="1">
            <a:spLocks/>
          </p:cNvSpPr>
          <p:nvPr/>
        </p:nvSpPr>
        <p:spPr>
          <a:xfrm>
            <a:off x="8722518" y="123154"/>
            <a:ext cx="42148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DD1153-83C2-428C-AFFF-A24EDC970525}" type="slidenum">
              <a:rPr lang="en-US" sz="900"/>
              <a:pPr/>
              <a:t>4</a:t>
            </a:fld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6CC4B-AF60-C984-EEEA-4556029FB7BA}"/>
              </a:ext>
            </a:extLst>
          </p:cNvPr>
          <p:cNvSpPr txBox="1"/>
          <p:nvPr/>
        </p:nvSpPr>
        <p:spPr>
          <a:xfrm>
            <a:off x="8359314" y="10722"/>
            <a:ext cx="8354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/>
              <a:t>Jakub Brdulak</a:t>
            </a:r>
            <a:endParaRPr lang="en-US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3867FE-B760-C86F-3059-8B1FF1D76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894" y="436086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6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60DFD4-86A0-0B1A-FCB3-06C6B0BC6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latin typeface="+mn-lt"/>
              </a:rPr>
              <a:t>Konstrukcja</a:t>
            </a:r>
            <a:r>
              <a:rPr lang="en-US" b="0" dirty="0">
                <a:latin typeface="+mn-lt"/>
              </a:rPr>
              <a:t> </a:t>
            </a:r>
            <a:r>
              <a:rPr lang="en-US" b="0" dirty="0" err="1">
                <a:latin typeface="+mn-lt"/>
              </a:rPr>
              <a:t>studiów</a:t>
            </a:r>
            <a:r>
              <a:rPr lang="pl-PL" b="0" dirty="0">
                <a:latin typeface="+mn-lt"/>
              </a:rPr>
              <a:t>:</a:t>
            </a:r>
            <a:r>
              <a:rPr lang="pl-PL" dirty="0">
                <a:latin typeface="+mn-lt"/>
              </a:rPr>
              <a:t> efekty uczenia</a:t>
            </a:r>
            <a:endParaRPr lang="en-US" dirty="0">
              <a:latin typeface="+mn-lt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5F13145-4B40-820E-AE0C-979936641658}"/>
              </a:ext>
            </a:extLst>
          </p:cNvPr>
          <p:cNvSpPr/>
          <p:nvPr/>
        </p:nvSpPr>
        <p:spPr>
          <a:xfrm>
            <a:off x="4319201" y="2104437"/>
            <a:ext cx="712767" cy="442195"/>
          </a:xfrm>
          <a:prstGeom prst="downArrow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3166F-A543-6BEB-20A3-A812BC627B83}"/>
              </a:ext>
            </a:extLst>
          </p:cNvPr>
          <p:cNvSpPr txBox="1"/>
          <p:nvPr/>
        </p:nvSpPr>
        <p:spPr>
          <a:xfrm>
            <a:off x="0" y="4219479"/>
            <a:ext cx="9144000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35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System jest oparty na EFEKTACH UCZENIA (KSZTAŁCENIA dla oświaty)  [</a:t>
            </a:r>
            <a:r>
              <a:rPr lang="pl-PL" sz="1350" b="1" i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ang.: LEARNING OUTCOMES]</a:t>
            </a:r>
          </a:p>
          <a:p>
            <a:pPr algn="ctr"/>
            <a:r>
              <a:rPr lang="pl-PL" sz="135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EFEKTY UCZENIA = cele kierunków i cele zajęć. </a:t>
            </a:r>
          </a:p>
          <a:p>
            <a:pPr algn="ctr"/>
            <a:r>
              <a:rPr lang="pl-PL" sz="135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Student wie jak będzie rozliczany z przedmiotów i kierunku studiów.</a:t>
            </a:r>
          </a:p>
          <a:p>
            <a:pPr algn="ctr"/>
            <a:r>
              <a:rPr lang="pl-PL" sz="135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Uczelnia bierze odpowiedzialność za kwalifikacje/kompetencja absolwenta.</a:t>
            </a:r>
            <a:endParaRPr lang="en-US" sz="135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50B33C0-D191-D214-F074-451EB55783A0}"/>
              </a:ext>
            </a:extLst>
          </p:cNvPr>
          <p:cNvSpPr txBox="1">
            <a:spLocks/>
          </p:cNvSpPr>
          <p:nvPr/>
        </p:nvSpPr>
        <p:spPr>
          <a:xfrm>
            <a:off x="8722518" y="123154"/>
            <a:ext cx="42148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DD1153-83C2-428C-AFFF-A24EDC970525}" type="slidenum">
              <a:rPr lang="en-US" sz="900"/>
              <a:pPr/>
              <a:t>5</a:t>
            </a:fld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85ACAE-48EF-935F-CA14-C9BB833FA86C}"/>
              </a:ext>
            </a:extLst>
          </p:cNvPr>
          <p:cNvSpPr txBox="1"/>
          <p:nvPr/>
        </p:nvSpPr>
        <p:spPr>
          <a:xfrm>
            <a:off x="112330" y="985974"/>
            <a:ext cx="1080000" cy="10800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ot"/>
          </a:ln>
        </p:spPr>
        <p:txBody>
          <a:bodyPr wrap="square" anchor="ctr">
            <a:noAutofit/>
          </a:bodyPr>
          <a:lstStyle/>
          <a:p>
            <a:pPr algn="ctr"/>
            <a:r>
              <a:rPr lang="pl-PL" sz="1350" dirty="0" err="1"/>
              <a:t>European</a:t>
            </a:r>
            <a:r>
              <a:rPr lang="pl-PL" sz="1350" dirty="0"/>
              <a:t> </a:t>
            </a:r>
            <a:r>
              <a:rPr lang="pl-PL" sz="1350" dirty="0" err="1"/>
              <a:t>Qualification</a:t>
            </a:r>
            <a:r>
              <a:rPr lang="pl-PL" sz="1350" dirty="0"/>
              <a:t> Framework </a:t>
            </a:r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3DC9A-193D-807D-DD76-8A351588BD26}"/>
              </a:ext>
            </a:extLst>
          </p:cNvPr>
          <p:cNvSpPr txBox="1"/>
          <p:nvPr/>
        </p:nvSpPr>
        <p:spPr>
          <a:xfrm>
            <a:off x="112329" y="2805830"/>
            <a:ext cx="1080000" cy="1080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pl-PL" sz="1350" dirty="0"/>
              <a:t>Polska </a:t>
            </a:r>
            <a:br>
              <a:rPr lang="pl-PL" sz="1350" dirty="0"/>
            </a:br>
            <a:r>
              <a:rPr lang="pl-PL" sz="1350" dirty="0"/>
              <a:t>Rama</a:t>
            </a:r>
            <a:br>
              <a:rPr lang="pl-PL" sz="1350" dirty="0"/>
            </a:br>
            <a:r>
              <a:rPr lang="pl-PL" sz="1350" dirty="0"/>
              <a:t> Kwalifikacji</a:t>
            </a:r>
            <a:endParaRPr lang="en-US" sz="1350" dirty="0"/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A590E002-7E2E-DC2C-9D05-5C79DCFEAFE9}"/>
              </a:ext>
            </a:extLst>
          </p:cNvPr>
          <p:cNvSpPr/>
          <p:nvPr/>
        </p:nvSpPr>
        <p:spPr>
          <a:xfrm>
            <a:off x="492841" y="2162745"/>
            <a:ext cx="318977" cy="549234"/>
          </a:xfrm>
          <a:prstGeom prst="upDownArrow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9B41468D-C022-073A-6F97-DBDCD3EA152C}"/>
              </a:ext>
            </a:extLst>
          </p:cNvPr>
          <p:cNvSpPr/>
          <p:nvPr/>
        </p:nvSpPr>
        <p:spPr>
          <a:xfrm>
            <a:off x="4308651" y="3007271"/>
            <a:ext cx="712767" cy="442195"/>
          </a:xfrm>
          <a:prstGeom prst="downArrow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36E8AC-3173-8E13-AD0C-2461C6A393DF}"/>
              </a:ext>
            </a:extLst>
          </p:cNvPr>
          <p:cNvSpPr/>
          <p:nvPr/>
        </p:nvSpPr>
        <p:spPr>
          <a:xfrm>
            <a:off x="2073349" y="1003114"/>
            <a:ext cx="5183372" cy="10628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pl-PL" sz="13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Rozporządzenie ministra nauki i szkolnictwa wyższego z dnia 14 listopada 2018 r. w sprawie charakterystyk drugiego stopnia efektów uczenia się dla kwalifikacji na poziomie 6-8 Polskiej Ramy Kwalifikacji, Dz.U. 2018 poz. 2218 z </a:t>
            </a:r>
            <a:r>
              <a:rPr lang="pl-PL" sz="135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późn</a:t>
            </a:r>
            <a:r>
              <a:rPr lang="pl-PL" sz="13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zm.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B241994-C141-7F80-7800-53F14A6BA384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 flipV="1">
            <a:off x="1192329" y="1534544"/>
            <a:ext cx="881020" cy="1811286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F164AD3-7E1A-32BC-6E88-7A31BC233946}"/>
              </a:ext>
            </a:extLst>
          </p:cNvPr>
          <p:cNvSpPr/>
          <p:nvPr/>
        </p:nvSpPr>
        <p:spPr>
          <a:xfrm>
            <a:off x="2073348" y="2572221"/>
            <a:ext cx="5183373" cy="42364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pl-PL" sz="13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Kierunkowe efekty uczenia się dostępne w programie studiów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9E9EB5-79E6-B368-A109-A94737347331}"/>
              </a:ext>
            </a:extLst>
          </p:cNvPr>
          <p:cNvSpPr/>
          <p:nvPr/>
        </p:nvSpPr>
        <p:spPr>
          <a:xfrm>
            <a:off x="2073348" y="3444783"/>
            <a:ext cx="5158613" cy="42364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pl-PL" sz="13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Przedmiotowe efekty uczenia się dostępne w sylabusach zajęć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0271305-7237-A1CE-366F-04CC3760C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241" y="1001230"/>
            <a:ext cx="1215000" cy="1215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541D3CA-5C7B-EF72-B60A-98ADBD069EF7}"/>
              </a:ext>
            </a:extLst>
          </p:cNvPr>
          <p:cNvSpPr txBox="1"/>
          <p:nvPr/>
        </p:nvSpPr>
        <p:spPr>
          <a:xfrm>
            <a:off x="7530241" y="2216229"/>
            <a:ext cx="12150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5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https://isap.sejm.gov.pl/isap.nsf/DocDetails.xsp?id=wdu20180002218</a:t>
            </a:r>
            <a:r>
              <a:rPr lang="pl-PL" sz="105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pl-PL" sz="1050" dirty="0">
                <a:ea typeface="Tahoma" panose="020B0604030504040204" pitchFamily="34" charset="0"/>
                <a:cs typeface="Tahoma" panose="020B0604030504040204" pitchFamily="34" charset="0"/>
              </a:rPr>
              <a:t>dostęp:</a:t>
            </a:r>
          </a:p>
          <a:p>
            <a:pPr algn="ctr"/>
            <a:r>
              <a:rPr lang="pl-PL" sz="1050" dirty="0">
                <a:ea typeface="Tahoma" panose="020B0604030504040204" pitchFamily="34" charset="0"/>
                <a:cs typeface="Tahoma" panose="020B0604030504040204" pitchFamily="34" charset="0"/>
              </a:rPr>
              <a:t>2024.09.26</a:t>
            </a:r>
            <a:endParaRPr lang="en-US" sz="10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9F502-B7F3-AC0D-7DCF-9AE5535AB28F}"/>
              </a:ext>
            </a:extLst>
          </p:cNvPr>
          <p:cNvSpPr txBox="1"/>
          <p:nvPr/>
        </p:nvSpPr>
        <p:spPr>
          <a:xfrm>
            <a:off x="8359314" y="10722"/>
            <a:ext cx="8354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/>
              <a:t>Jakub Brdulak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2500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map showing the expansion of the European Higher Education Area between 1999 and the present">
            <a:extLst>
              <a:ext uri="{FF2B5EF4-FFF2-40B4-BE49-F238E27FC236}">
                <a16:creationId xmlns:a16="http://schemas.microsoft.com/office/drawing/2014/main" id="{917D12B6-3959-397C-2018-F7924046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9" y="0"/>
            <a:ext cx="9110382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F206D9-BD8C-F741-9DAC-2539E4A72929}"/>
              </a:ext>
            </a:extLst>
          </p:cNvPr>
          <p:cNvSpPr/>
          <p:nvPr/>
        </p:nvSpPr>
        <p:spPr>
          <a:xfrm>
            <a:off x="7443784" y="643114"/>
            <a:ext cx="1548284" cy="2048719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F32AE-46E1-0EF5-C924-0A5A155975F3}"/>
              </a:ext>
            </a:extLst>
          </p:cNvPr>
          <p:cNvSpPr txBox="1"/>
          <p:nvPr/>
        </p:nvSpPr>
        <p:spPr>
          <a:xfrm>
            <a:off x="7443785" y="2220043"/>
            <a:ext cx="151700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hlinkClick r:id="rId3"/>
              </a:rPr>
              <a:t>https://ehea.info/</a:t>
            </a:r>
            <a:r>
              <a:rPr lang="pl-PL" sz="1050" dirty="0"/>
              <a:t> </a:t>
            </a:r>
            <a:endParaRPr lang="en-US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D9245-BA91-588D-1364-BCDDFB61A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787" y="1005043"/>
            <a:ext cx="1215000" cy="1215000"/>
          </a:xfrm>
          <a:prstGeom prst="rect">
            <a:avLst/>
          </a:prstGeom>
        </p:spPr>
      </p:pic>
      <p:sp>
        <p:nvSpPr>
          <p:cNvPr id="8" name="Flowchart: Summing Junction 7">
            <a:extLst>
              <a:ext uri="{FF2B5EF4-FFF2-40B4-BE49-F238E27FC236}">
                <a16:creationId xmlns:a16="http://schemas.microsoft.com/office/drawing/2014/main" id="{62BB6984-AFCA-F258-2A3D-8FA02C2163A1}"/>
              </a:ext>
            </a:extLst>
          </p:cNvPr>
          <p:cNvSpPr/>
          <p:nvPr/>
        </p:nvSpPr>
        <p:spPr>
          <a:xfrm>
            <a:off x="2951564" y="1836289"/>
            <a:ext cx="540000" cy="540000"/>
          </a:xfrm>
          <a:prstGeom prst="flowChartSummingJuncti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lowchart: Summing Junction 8">
            <a:extLst>
              <a:ext uri="{FF2B5EF4-FFF2-40B4-BE49-F238E27FC236}">
                <a16:creationId xmlns:a16="http://schemas.microsoft.com/office/drawing/2014/main" id="{CA1DB191-6071-70AA-2513-7A2BF873B118}"/>
              </a:ext>
            </a:extLst>
          </p:cNvPr>
          <p:cNvSpPr/>
          <p:nvPr/>
        </p:nvSpPr>
        <p:spPr>
          <a:xfrm>
            <a:off x="2362703" y="2315179"/>
            <a:ext cx="189000" cy="189000"/>
          </a:xfrm>
          <a:prstGeom prst="flowChartSummingJuncti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FA618B-220D-543A-8941-4BB48CA7D690}"/>
              </a:ext>
            </a:extLst>
          </p:cNvPr>
          <p:cNvSpPr txBox="1"/>
          <p:nvPr/>
        </p:nvSpPr>
        <p:spPr>
          <a:xfrm>
            <a:off x="16809" y="4896717"/>
            <a:ext cx="662416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/>
              <a:t>Źródło grafiki: </a:t>
            </a:r>
            <a:r>
              <a:rPr lang="en-US" sz="1050" dirty="0">
                <a:hlinkClick r:id="rId5"/>
              </a:rPr>
              <a:t>https://wenr.wes.org/wp-content/uploads/2018/12/WENR-1218-Bologna-v3.png</a:t>
            </a:r>
            <a:r>
              <a:rPr lang="pl-PL" sz="1050" dirty="0"/>
              <a:t>, dostęp: 2024.09.26</a:t>
            </a:r>
            <a:endParaRPr lang="en-US"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0EC577-5488-E235-1211-E5AB9B4A921E}"/>
              </a:ext>
            </a:extLst>
          </p:cNvPr>
          <p:cNvSpPr txBox="1"/>
          <p:nvPr/>
        </p:nvSpPr>
        <p:spPr>
          <a:xfrm>
            <a:off x="662152" y="88989"/>
            <a:ext cx="7930055" cy="73866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2800" b="0">
                <a:solidFill>
                  <a:schemeClr val="tx2"/>
                </a:solidFill>
                <a:ea typeface="+mj-ea"/>
                <a:cs typeface="Open Sans Regular"/>
              </a:defRPr>
            </a:lvl1pPr>
          </a:lstStyle>
          <a:p>
            <a:r>
              <a:rPr lang="pl-PL" dirty="0"/>
              <a:t>Europejski Obszar Szkolnictwa Wyższego</a:t>
            </a:r>
            <a:br>
              <a:rPr lang="pl-PL" dirty="0"/>
            </a:br>
            <a:r>
              <a:rPr lang="pl-PL" dirty="0"/>
              <a:t>(ang.: </a:t>
            </a:r>
            <a:r>
              <a:rPr lang="pl-PL" dirty="0" err="1"/>
              <a:t>European</a:t>
            </a:r>
            <a:r>
              <a:rPr lang="pl-PL" dirty="0"/>
              <a:t> </a:t>
            </a:r>
            <a:r>
              <a:rPr lang="pl-PL" dirty="0" err="1"/>
              <a:t>Higher</a:t>
            </a:r>
            <a:r>
              <a:rPr lang="pl-PL" dirty="0"/>
              <a:t> </a:t>
            </a:r>
            <a:r>
              <a:rPr lang="pl-PL" dirty="0" err="1"/>
              <a:t>Education</a:t>
            </a:r>
            <a:r>
              <a:rPr lang="pl-PL" dirty="0"/>
              <a:t> </a:t>
            </a:r>
            <a:r>
              <a:rPr lang="pl-PL" dirty="0" err="1"/>
              <a:t>Area</a:t>
            </a:r>
            <a:r>
              <a:rPr lang="pl-PL" dirty="0"/>
              <a:t> – EHEA)</a:t>
            </a:r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8030B89-0C90-3788-4095-CE4272C1730A}"/>
              </a:ext>
            </a:extLst>
          </p:cNvPr>
          <p:cNvSpPr txBox="1">
            <a:spLocks/>
          </p:cNvSpPr>
          <p:nvPr/>
        </p:nvSpPr>
        <p:spPr>
          <a:xfrm>
            <a:off x="8722518" y="123154"/>
            <a:ext cx="42148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DD1153-83C2-428C-AFFF-A24EDC970525}" type="slidenum">
              <a:rPr lang="en-US" sz="900"/>
              <a:pPr/>
              <a:t>6</a:t>
            </a:fld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F2342E-EF1A-983A-9148-C57A1CC13AFF}"/>
              </a:ext>
            </a:extLst>
          </p:cNvPr>
          <p:cNvSpPr txBox="1"/>
          <p:nvPr/>
        </p:nvSpPr>
        <p:spPr>
          <a:xfrm>
            <a:off x="8359314" y="10722"/>
            <a:ext cx="8354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/>
              <a:t>Jakub Brdulak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2406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90F1C2-5329-6638-6B07-C91928E9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818" y="157752"/>
            <a:ext cx="7773417" cy="67533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b="0" dirty="0">
                <a:latin typeface="+mn-lt"/>
              </a:rPr>
              <a:t>Jeden z fundamentów EHEA:</a:t>
            </a:r>
            <a:br>
              <a:rPr lang="pl-PL" b="0" dirty="0">
                <a:latin typeface="+mn-lt"/>
              </a:rPr>
            </a:br>
            <a:r>
              <a:rPr lang="pl-PL" b="0" dirty="0">
                <a:latin typeface="+mn-lt"/>
              </a:rPr>
              <a:t>zapewnianie jakości </a:t>
            </a:r>
            <a:r>
              <a:rPr lang="pl-PL" b="0" dirty="0">
                <a:latin typeface="+mn-lt"/>
                <a:sym typeface="Wingdings" panose="05000000000000000000" pitchFamily="2" charset="2"/>
              </a:rPr>
              <a:t> baza DEQAR</a:t>
            </a:r>
            <a:endParaRPr lang="en-US" b="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FD5803-0318-A1AD-D342-21AD3104854C}"/>
              </a:ext>
            </a:extLst>
          </p:cNvPr>
          <p:cNvSpPr txBox="1"/>
          <p:nvPr/>
        </p:nvSpPr>
        <p:spPr>
          <a:xfrm>
            <a:off x="7648699" y="2677217"/>
            <a:ext cx="121500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https://www.eqar.eu/qa-results/search/</a:t>
            </a:r>
            <a:r>
              <a:rPr lang="pl-PL" sz="1050" dirty="0">
                <a:solidFill>
                  <a:srgbClr val="00B0F0"/>
                </a:solidFill>
              </a:rPr>
              <a:t> </a:t>
            </a:r>
            <a:br>
              <a:rPr lang="pl-PL" sz="1050" dirty="0"/>
            </a:br>
            <a:r>
              <a:rPr lang="pl-PL" sz="1050" dirty="0"/>
              <a:t>dostęp: </a:t>
            </a:r>
            <a:br>
              <a:rPr lang="pl-PL" sz="1050" dirty="0"/>
            </a:br>
            <a:r>
              <a:rPr lang="pl-PL" sz="1050" dirty="0"/>
              <a:t>2024.09.26</a:t>
            </a:r>
            <a:endParaRPr lang="en-US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F26F6C-ED36-644C-5297-B4F540AC5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699" y="1468460"/>
            <a:ext cx="1215000" cy="121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F88A77-016F-5274-30B8-B7D6716A8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18" y="1082016"/>
            <a:ext cx="5264020" cy="4061484"/>
          </a:xfrm>
          <a:prstGeom prst="rect">
            <a:avLst/>
          </a:prstGeom>
        </p:spPr>
      </p:pic>
      <p:pic>
        <p:nvPicPr>
          <p:cNvPr id="2" name="Picture 2" descr="Using the EQAR logo on your website - EQAR">
            <a:extLst>
              <a:ext uri="{FF2B5EF4-FFF2-40B4-BE49-F238E27FC236}">
                <a16:creationId xmlns:a16="http://schemas.microsoft.com/office/drawing/2014/main" id="{02E051A7-EE49-A273-0FAF-9289B555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138" y="1082016"/>
            <a:ext cx="1354121" cy="37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1B4E7-FB80-4D05-B3AA-C5A5F29AB7D6}"/>
              </a:ext>
            </a:extLst>
          </p:cNvPr>
          <p:cNvSpPr txBox="1">
            <a:spLocks/>
          </p:cNvSpPr>
          <p:nvPr/>
        </p:nvSpPr>
        <p:spPr>
          <a:xfrm>
            <a:off x="8722518" y="123154"/>
            <a:ext cx="42148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DD1153-83C2-428C-AFFF-A24EDC970525}" type="slidenum">
              <a:rPr lang="en-US" sz="900"/>
              <a:pPr/>
              <a:t>7</a:t>
            </a:fld>
            <a:endParaRPr lang="en-US" sz="900"/>
          </a:p>
        </p:txBody>
      </p:sp>
      <p:pic>
        <p:nvPicPr>
          <p:cNvPr id="6" name="Obraz 11">
            <a:extLst>
              <a:ext uri="{FF2B5EF4-FFF2-40B4-BE49-F238E27FC236}">
                <a16:creationId xmlns:a16="http://schemas.microsoft.com/office/drawing/2014/main" id="{B2C3247F-1DCD-21EF-4F8B-1C9AC718E2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183" y="3167625"/>
            <a:ext cx="979691" cy="137348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FD3BD6-2F44-3220-A27C-09A82192E788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106119" y="3854369"/>
            <a:ext cx="2202064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810B973-CE73-B569-7796-15F73F0A52C3}"/>
              </a:ext>
            </a:extLst>
          </p:cNvPr>
          <p:cNvSpPr txBox="1"/>
          <p:nvPr/>
        </p:nvSpPr>
        <p:spPr>
          <a:xfrm>
            <a:off x="8359314" y="10722"/>
            <a:ext cx="8354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/>
              <a:t>Jakub Brdulak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1951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F3D55-FC9E-25B0-6BE9-3DFA7C0B7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4CDA9C-80CA-D997-75EA-DCDADEE2EB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000" b="1" dirty="0"/>
              <a:t>Wyzwania związane z efektami uczenia się - uczenie się, drukarnie dyplomów, …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9078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się uczymy?</a:t>
            </a:r>
            <a:endParaRPr lang="en-US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69254BC-01D7-44D8-B7F6-7E243E1285C2}"/>
              </a:ext>
            </a:extLst>
          </p:cNvPr>
          <p:cNvSpPr txBox="1"/>
          <p:nvPr/>
        </p:nvSpPr>
        <p:spPr>
          <a:xfrm>
            <a:off x="3909334" y="890849"/>
            <a:ext cx="190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0000"/>
                </a:solidFill>
              </a:rPr>
              <a:t>Progowa koncepcja uczenia się: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4E4BC66-4397-41BE-99B9-B4224C5F057E}"/>
              </a:ext>
            </a:extLst>
          </p:cNvPr>
          <p:cNvSpPr txBox="1"/>
          <p:nvPr/>
        </p:nvSpPr>
        <p:spPr>
          <a:xfrm>
            <a:off x="3909334" y="4433061"/>
            <a:ext cx="1774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Land R., Meyer J.H.F., Flanagan M. red. (2016), Threshold Concepts in Practice, Sense Publishers.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6919FD-A060-47AD-A8DB-4AD856690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25850" r="19288" b="17641"/>
          <a:stretch/>
        </p:blipFill>
        <p:spPr bwMode="auto">
          <a:xfrm>
            <a:off x="3909334" y="1460236"/>
            <a:ext cx="1930447" cy="297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:\Habilitacja\RYSUNKI\CYKL_KOLBA.jpg">
            <a:extLst>
              <a:ext uri="{FF2B5EF4-FFF2-40B4-BE49-F238E27FC236}">
                <a16:creationId xmlns:a16="http://schemas.microsoft.com/office/drawing/2014/main" id="{1B5B06C4-6CEC-527E-CC4F-E341F1D72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276" y="1570050"/>
            <a:ext cx="2887642" cy="20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3519C3F5-5265-153C-ECFE-E7687CCC1E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3" y="1460236"/>
            <a:ext cx="3102078" cy="2972825"/>
          </a:xfrm>
          <a:prstGeom prst="rect">
            <a:avLst/>
          </a:prstGeom>
        </p:spPr>
      </p:pic>
      <p:sp>
        <p:nvSpPr>
          <p:cNvPr id="15" name="pole tekstowe 13">
            <a:extLst>
              <a:ext uri="{FF2B5EF4-FFF2-40B4-BE49-F238E27FC236}">
                <a16:creationId xmlns:a16="http://schemas.microsoft.com/office/drawing/2014/main" id="{CD548BBD-5BEE-7D08-82F5-4210C85667D8}"/>
              </a:ext>
            </a:extLst>
          </p:cNvPr>
          <p:cNvSpPr txBox="1"/>
          <p:nvPr/>
        </p:nvSpPr>
        <p:spPr>
          <a:xfrm>
            <a:off x="452583" y="998571"/>
            <a:ext cx="3128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0000"/>
                </a:solidFill>
              </a:rPr>
              <a:t>Taksonomia </a:t>
            </a:r>
            <a:r>
              <a:rPr lang="pl-PL" sz="1600" b="1" dirty="0" err="1">
                <a:solidFill>
                  <a:srgbClr val="000000"/>
                </a:solidFill>
              </a:rPr>
              <a:t>Bloom</a:t>
            </a:r>
            <a:r>
              <a:rPr lang="pl-PL" sz="1600" b="1" dirty="0">
                <a:solidFill>
                  <a:srgbClr val="000000"/>
                </a:solidFill>
              </a:rPr>
              <a:t>-a: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7" name="pole tekstowe 12">
            <a:extLst>
              <a:ext uri="{FF2B5EF4-FFF2-40B4-BE49-F238E27FC236}">
                <a16:creationId xmlns:a16="http://schemas.microsoft.com/office/drawing/2014/main" id="{628C26A9-CF1D-AF99-4005-B83616014FE9}"/>
              </a:ext>
            </a:extLst>
          </p:cNvPr>
          <p:cNvSpPr txBox="1"/>
          <p:nvPr/>
        </p:nvSpPr>
        <p:spPr>
          <a:xfrm>
            <a:off x="1323109" y="4433061"/>
            <a:ext cx="1766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>
                <a:solidFill>
                  <a:srgbClr val="000000"/>
                </a:solidFill>
              </a:rPr>
              <a:t>Źródło: opracowanie własne na podstawie </a:t>
            </a:r>
            <a:r>
              <a:rPr lang="pl-PL" sz="800" dirty="0" err="1">
                <a:solidFill>
                  <a:srgbClr val="000000"/>
                </a:solidFill>
              </a:rPr>
              <a:t>Revised</a:t>
            </a:r>
            <a:r>
              <a:rPr lang="pl-PL" sz="800" dirty="0">
                <a:solidFill>
                  <a:srgbClr val="000000"/>
                </a:solidFill>
              </a:rPr>
              <a:t> </a:t>
            </a:r>
            <a:r>
              <a:rPr lang="pl-PL" sz="800" dirty="0" err="1">
                <a:solidFill>
                  <a:srgbClr val="000000"/>
                </a:solidFill>
              </a:rPr>
              <a:t>Bloom's</a:t>
            </a:r>
            <a:r>
              <a:rPr lang="pl-PL" sz="800" dirty="0">
                <a:solidFill>
                  <a:srgbClr val="000000"/>
                </a:solidFill>
              </a:rPr>
              <a:t> </a:t>
            </a:r>
            <a:r>
              <a:rPr lang="pl-PL" sz="800" dirty="0" err="1">
                <a:solidFill>
                  <a:srgbClr val="000000"/>
                </a:solidFill>
              </a:rPr>
              <a:t>Taxonomy</a:t>
            </a:r>
            <a:r>
              <a:rPr lang="pl-PL" sz="800" dirty="0">
                <a:solidFill>
                  <a:srgbClr val="000000"/>
                </a:solidFill>
              </a:rPr>
              <a:t>.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8" name="pole tekstowe 13">
            <a:extLst>
              <a:ext uri="{FF2B5EF4-FFF2-40B4-BE49-F238E27FC236}">
                <a16:creationId xmlns:a16="http://schemas.microsoft.com/office/drawing/2014/main" id="{05D4AD1A-B790-8DED-9929-B1485D0D4EAA}"/>
              </a:ext>
            </a:extLst>
          </p:cNvPr>
          <p:cNvSpPr txBox="1"/>
          <p:nvPr/>
        </p:nvSpPr>
        <p:spPr>
          <a:xfrm>
            <a:off x="6089276" y="883915"/>
            <a:ext cx="288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0000"/>
                </a:solidFill>
              </a:rPr>
              <a:t>Cykl uczenia </a:t>
            </a:r>
            <a:r>
              <a:rPr lang="pl-PL" sz="1600" b="1" dirty="0" err="1">
                <a:solidFill>
                  <a:srgbClr val="000000"/>
                </a:solidFill>
              </a:rPr>
              <a:t>Honeya</a:t>
            </a:r>
            <a:r>
              <a:rPr lang="pl-PL" sz="1600" b="1" dirty="0">
                <a:solidFill>
                  <a:srgbClr val="000000"/>
                </a:solidFill>
              </a:rPr>
              <a:t> </a:t>
            </a:r>
            <a:br>
              <a:rPr lang="pl-PL" sz="1600" b="1" dirty="0">
                <a:solidFill>
                  <a:srgbClr val="000000"/>
                </a:solidFill>
              </a:rPr>
            </a:br>
            <a:r>
              <a:rPr lang="pl-PL" sz="1600" b="1" dirty="0">
                <a:solidFill>
                  <a:srgbClr val="000000"/>
                </a:solidFill>
              </a:rPr>
              <a:t>i </a:t>
            </a:r>
            <a:r>
              <a:rPr lang="pl-PL" sz="1600" b="1" dirty="0" err="1">
                <a:solidFill>
                  <a:srgbClr val="000000"/>
                </a:solidFill>
              </a:rPr>
              <a:t>Mumforda</a:t>
            </a:r>
            <a:r>
              <a:rPr lang="pl-PL" sz="1600" b="1" dirty="0">
                <a:solidFill>
                  <a:srgbClr val="000000"/>
                </a:solidFill>
              </a:rPr>
              <a:t>: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9" name="Prostokąt 7">
            <a:extLst>
              <a:ext uri="{FF2B5EF4-FFF2-40B4-BE49-F238E27FC236}">
                <a16:creationId xmlns:a16="http://schemas.microsoft.com/office/drawing/2014/main" id="{2C8FBDBE-E67C-D8DF-51E7-61F858BD3FA1}"/>
              </a:ext>
            </a:extLst>
          </p:cNvPr>
          <p:cNvSpPr/>
          <p:nvPr/>
        </p:nvSpPr>
        <p:spPr>
          <a:xfrm>
            <a:off x="6089276" y="4325339"/>
            <a:ext cx="26973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292929"/>
                </a:solidFill>
              </a:rPr>
              <a:t>Honey, P. &amp; Mumford, A. (1982) Manual of Learning Styles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026AB8-5463-8664-D393-FC02F5E3E184}"/>
              </a:ext>
            </a:extLst>
          </p:cNvPr>
          <p:cNvSpPr txBox="1"/>
          <p:nvPr/>
        </p:nvSpPr>
        <p:spPr>
          <a:xfrm>
            <a:off x="6532418" y="3678384"/>
            <a:ext cx="1930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C00000"/>
                </a:solidFill>
              </a:rPr>
              <a:t>Jak zmierzyć nasze kompetencje?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7892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e 3">
      <a:dk1>
        <a:sysClr val="windowText" lastClr="000000"/>
      </a:dk1>
      <a:lt1>
        <a:sysClr val="window" lastClr="FFFFFF"/>
      </a:lt1>
      <a:dk2>
        <a:srgbClr val="007481"/>
      </a:dk2>
      <a:lt2>
        <a:srgbClr val="FFFFFF"/>
      </a:lt2>
      <a:accent1>
        <a:srgbClr val="007481"/>
      </a:accent1>
      <a:accent2>
        <a:srgbClr val="C7D42D"/>
      </a:accent2>
      <a:accent3>
        <a:srgbClr val="00B0E1"/>
      </a:accent3>
      <a:accent4>
        <a:srgbClr val="C6C6C6"/>
      </a:accent4>
      <a:accent5>
        <a:srgbClr val="7C7C7C"/>
      </a:accent5>
      <a:accent6>
        <a:srgbClr val="3C3C3C"/>
      </a:accent6>
      <a:hlink>
        <a:srgbClr val="009FE3"/>
      </a:hlink>
      <a:folHlink>
        <a:srgbClr val="BBE4F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62BABBD2697940AC1DAF92327D3420" ma:contentTypeVersion="1" ma:contentTypeDescription="Utwórz nowy dokument." ma:contentTypeScope="" ma:versionID="b758795591d9adbbd5813f01d912e2c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5655aa40fd62c26d3cd695d3e5ffb0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owana data rozpoczęcia" ma:internalName="PublishingStartDate">
      <xsd:simpleType>
        <xsd:restriction base="dms:Unknown"/>
      </xsd:simpleType>
    </xsd:element>
    <xsd:element name="PublishingExpirationDate" ma:index="9" nillable="true" ma:displayName="Planowana data zakończenia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7146F4-CD50-483B-A986-20DDE415AD2A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916E3A7-EE9F-4734-A17B-C3B09181A4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78F437-BAC3-4677-99D1-C993966E22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848</Words>
  <Application>Microsoft Office PowerPoint</Application>
  <PresentationFormat>On-screen Show (16:9)</PresentationFormat>
  <Paragraphs>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Open Sans Light</vt:lpstr>
      <vt:lpstr>Open Sans Regular</vt:lpstr>
      <vt:lpstr>Tahoma</vt:lpstr>
      <vt:lpstr>Motyw pakietu Office</vt:lpstr>
      <vt:lpstr>Weryfikacja i potwierdzanie efektów uczenia się – wyzwania w naukach społecznych</vt:lpstr>
      <vt:lpstr>Agenda:</vt:lpstr>
      <vt:lpstr>Efekty uczenia się. Kształcenie wyższe wg standardów europejskich</vt:lpstr>
      <vt:lpstr>Czym jest kształcenie wyższe?</vt:lpstr>
      <vt:lpstr>Konstrukcja studiów: efekty uczenia</vt:lpstr>
      <vt:lpstr>PowerPoint Presentation</vt:lpstr>
      <vt:lpstr>Jeden z fundamentów EHEA: zapewnianie jakości  baza DEQAR</vt:lpstr>
      <vt:lpstr>Wyzwania związane z efektami uczenia się - uczenie się, drukarnie dyplomów, …</vt:lpstr>
      <vt:lpstr>Jak się uczymy?</vt:lpstr>
      <vt:lpstr>Drukarnie dyplomów i akredytacji  wg standardów europejskich</vt:lpstr>
      <vt:lpstr>Zapraszam do kontaktu: jakub.brdulak@sgh.waw.pl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ogólna SGH</dc:title>
  <dc:creator>kotbury</dc:creator>
  <cp:lastModifiedBy>Jakub Brdulak</cp:lastModifiedBy>
  <cp:revision>29</cp:revision>
  <dcterms:created xsi:type="dcterms:W3CDTF">2019-01-31T15:24:43Z</dcterms:created>
  <dcterms:modified xsi:type="dcterms:W3CDTF">2024-10-14T07:11:37Z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0x010100C362BABBD2697940AC1DAF92327D3420</vt:lpwstr>
  </property>
</Properties>
</file>