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02" r:id="rId2"/>
    <p:sldId id="548" r:id="rId3"/>
    <p:sldId id="530" r:id="rId4"/>
    <p:sldId id="543" r:id="rId5"/>
    <p:sldId id="533" r:id="rId6"/>
    <p:sldId id="535" r:id="rId7"/>
    <p:sldId id="550" r:id="rId8"/>
    <p:sldId id="534" r:id="rId9"/>
    <p:sldId id="544" r:id="rId10"/>
    <p:sldId id="545" r:id="rId11"/>
    <p:sldId id="536" r:id="rId12"/>
    <p:sldId id="532" r:id="rId13"/>
    <p:sldId id="549" r:id="rId14"/>
    <p:sldId id="537" r:id="rId15"/>
    <p:sldId id="541" r:id="rId16"/>
    <p:sldId id="539" r:id="rId17"/>
    <p:sldId id="531" r:id="rId18"/>
    <p:sldId id="547" r:id="rId19"/>
    <p:sldId id="546" r:id="rId20"/>
    <p:sldId id="501" r:id="rId2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8C0"/>
    <a:srgbClr val="36959C"/>
    <a:srgbClr val="C9EAED"/>
    <a:srgbClr val="2CA4CE"/>
    <a:srgbClr val="FFFFFF"/>
    <a:srgbClr val="1D6D88"/>
    <a:srgbClr val="595959"/>
    <a:srgbClr val="CC0066"/>
    <a:srgbClr val="D60093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CB2A1-23E1-5CBD-BD13-A99290331701}" v="64" dt="2025-01-16T13:47:29.005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03" autoAdjust="0"/>
  </p:normalViewPr>
  <p:slideViewPr>
    <p:cSldViewPr snapToGrid="0">
      <p:cViewPr varScale="1">
        <p:scale>
          <a:sx n="92" d="100"/>
          <a:sy n="92" d="100"/>
        </p:scale>
        <p:origin x="120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Nowotny-Czupryna" userId="S::onowotny-czupryna@wsb.edu.pl::59cd1ca6-8f94-4ab5-afec-f6d89b470f26" providerId="AD" clId="Web-{E9CCB2A1-23E1-5CBD-BD13-A99290331701}"/>
    <pc:docChg chg="modSld">
      <pc:chgData name="Olga Nowotny-Czupryna" userId="S::onowotny-czupryna@wsb.edu.pl::59cd1ca6-8f94-4ab5-afec-f6d89b470f26" providerId="AD" clId="Web-{E9CCB2A1-23E1-5CBD-BD13-A99290331701}" dt="2025-01-16T13:47:28.209" v="26" actId="20577"/>
      <pc:docMkLst>
        <pc:docMk/>
      </pc:docMkLst>
      <pc:sldChg chg="modSp">
        <pc:chgData name="Olga Nowotny-Czupryna" userId="S::onowotny-czupryna@wsb.edu.pl::59cd1ca6-8f94-4ab5-afec-f6d89b470f26" providerId="AD" clId="Web-{E9CCB2A1-23E1-5CBD-BD13-A99290331701}" dt="2025-01-16T13:47:28.209" v="26" actId="20577"/>
        <pc:sldMkLst>
          <pc:docMk/>
          <pc:sldMk cId="1577181067" sldId="501"/>
        </pc:sldMkLst>
        <pc:spChg chg="mod">
          <ac:chgData name="Olga Nowotny-Czupryna" userId="S::onowotny-czupryna@wsb.edu.pl::59cd1ca6-8f94-4ab5-afec-f6d89b470f26" providerId="AD" clId="Web-{E9CCB2A1-23E1-5CBD-BD13-A99290331701}" dt="2025-01-16T13:47:28.209" v="26" actId="20577"/>
          <ac:spMkLst>
            <pc:docMk/>
            <pc:sldMk cId="1577181067" sldId="501"/>
            <ac:spMk id="19" creationId="{66187F9F-DC08-4FEE-9825-BE8D14D6D1CE}"/>
          </ac:spMkLst>
        </pc:spChg>
        <pc:spChg chg="mod">
          <ac:chgData name="Olga Nowotny-Czupryna" userId="S::onowotny-czupryna@wsb.edu.pl::59cd1ca6-8f94-4ab5-afec-f6d89b470f26" providerId="AD" clId="Web-{E9CCB2A1-23E1-5CBD-BD13-A99290331701}" dt="2025-01-16T13:47:13.239" v="20" actId="20577"/>
          <ac:spMkLst>
            <pc:docMk/>
            <pc:sldMk cId="1577181067" sldId="501"/>
            <ac:spMk id="20" creationId="{66187F9F-DC08-4FEE-9825-BE8D14D6D1C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0A5044-5D21-4E60-8A7F-C316C1C66197}" type="datetime1">
              <a:rPr lang="pl-PL" smtClean="0"/>
              <a:pPr rtl="0"/>
              <a:t>16.01.2025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A34B2E-8644-4995-9565-76649779D76C}" type="datetime1">
              <a:rPr lang="pl-PL" noProof="0" smtClean="0"/>
              <a:pPr rtl="0"/>
              <a:t>16.01.2025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6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1CDAC7-5873-4C0A-B073-6CD70AEFB25C}" type="datetime1">
              <a:rPr lang="pl-PL" noProof="0" smtClean="0"/>
              <a:pPr rtl="0"/>
              <a:t>16.01.2025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D4D486-30B1-4242-ABA7-BE94F24A91E9}" type="datetime1">
              <a:rPr lang="pl-PL" noProof="0" smtClean="0"/>
              <a:pPr rtl="0"/>
              <a:t>16.01.2025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 obrazam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9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4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204E5-6846-42BE-B8BD-678ABCFBF75B}" type="datetime1">
              <a:rPr lang="pl-PL" noProof="0" smtClean="0"/>
              <a:pPr rtl="0"/>
              <a:t>16.01.2025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76121-B2DD-471B-86DD-739058FB9796}" type="datetime1">
              <a:rPr lang="pl-PL" noProof="0" smtClean="0"/>
              <a:pPr rtl="0"/>
              <a:t>16.01.2025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96ED5D-78FF-45A7-94E9-245FBAC61434}" type="datetime1">
              <a:rPr lang="pl-PL" noProof="0" smtClean="0"/>
              <a:pPr rtl="0"/>
              <a:t>16.01.2025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C7AB56-7259-4EBA-821F-BD725752F57F}" type="datetime1">
              <a:rPr lang="pl-PL" noProof="0" smtClean="0"/>
              <a:pPr rtl="0"/>
              <a:t>16.01.2025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BD856-1FCE-4F35-BE11-5C8635651F13}" type="datetime1">
              <a:rPr lang="pl-PL" noProof="0" smtClean="0"/>
              <a:pPr rtl="0"/>
              <a:t>16.01.2025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A150D12-57E5-4B9E-80D0-4EE36AA2718B}" type="datetime1">
              <a:rPr lang="pl-PL" noProof="0" smtClean="0"/>
              <a:pPr rtl="0"/>
              <a:t>16.01.2025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6.pn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rójkąt prostokątny 27">
            <a:extLst>
              <a:ext uri="{FF2B5EF4-FFF2-40B4-BE49-F238E27FC236}">
                <a16:creationId xmlns:a16="http://schemas.microsoft.com/office/drawing/2014/main" id="{42132D9F-1326-4FE8-ACA8-F46A592D3E85}"/>
              </a:ext>
            </a:extLst>
          </p:cNvPr>
          <p:cNvSpPr/>
          <p:nvPr/>
        </p:nvSpPr>
        <p:spPr>
          <a:xfrm rot="10800000">
            <a:off x="1712474" y="6566130"/>
            <a:ext cx="217414" cy="217414"/>
          </a:xfrm>
          <a:prstGeom prst="rtTriangle">
            <a:avLst/>
          </a:prstGeom>
          <a:solidFill>
            <a:srgbClr val="369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2C5BACBF-3595-4961-9DB7-2D2A27C4AE50}"/>
              </a:ext>
            </a:extLst>
          </p:cNvPr>
          <p:cNvGrpSpPr/>
          <p:nvPr/>
        </p:nvGrpSpPr>
        <p:grpSpPr>
          <a:xfrm>
            <a:off x="298988" y="261182"/>
            <a:ext cx="11569162" cy="1148517"/>
            <a:chOff x="298988" y="261182"/>
            <a:chExt cx="1156916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849630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ytuł 1">
            <a:extLst>
              <a:ext uri="{FF2B5EF4-FFF2-40B4-BE49-F238E27FC236}">
                <a16:creationId xmlns:a16="http://schemas.microsoft.com/office/drawing/2014/main" id="{C0942AFB-084F-4CA8-B611-0792225BC261}"/>
              </a:ext>
            </a:extLst>
          </p:cNvPr>
          <p:cNvSpPr txBox="1">
            <a:spLocks/>
          </p:cNvSpPr>
          <p:nvPr/>
        </p:nvSpPr>
        <p:spPr>
          <a:xfrm>
            <a:off x="254000" y="3974394"/>
            <a:ext cx="4632960" cy="11360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600" b="1" cap="none" dirty="0">
                <a:solidFill>
                  <a:srgbClr val="3695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JUDO</a:t>
            </a:r>
          </a:p>
          <a:p>
            <a:pPr algn="r"/>
            <a:r>
              <a:rPr lang="pl-PL" sz="3600" b="1" cap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adaptacyjne </a:t>
            </a:r>
            <a:endParaRPr lang="pl-PL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6015DC5-40CD-4986-9871-43920F373C8D}"/>
              </a:ext>
            </a:extLst>
          </p:cNvPr>
          <p:cNvSpPr txBox="1"/>
          <p:nvPr/>
        </p:nvSpPr>
        <p:spPr>
          <a:xfrm>
            <a:off x="5161279" y="3525520"/>
            <a:ext cx="7030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  <a:latin typeface="Open Sans" panose="020B0606030504020204" pitchFamily="34" charset="0"/>
              </a:rPr>
              <a:t>Krzysztof Czupryna</a:t>
            </a:r>
          </a:p>
          <a:p>
            <a:pPr algn="ctr"/>
            <a:r>
              <a:rPr lang="pl-PL" b="1" dirty="0">
                <a:solidFill>
                  <a:schemeClr val="tx2"/>
                </a:solidFill>
                <a:latin typeface="Open Sans" panose="020B0606030504020204" pitchFamily="34" charset="0"/>
              </a:rPr>
              <a:t>Olga Nowotny-Czupryna </a:t>
            </a:r>
          </a:p>
          <a:p>
            <a:pPr algn="ctr"/>
            <a:endParaRPr lang="pl-PL" b="1" dirty="0">
              <a:solidFill>
                <a:srgbClr val="36959C"/>
              </a:solidFill>
              <a:latin typeface="Open Sans" panose="020B0606030504020204" pitchFamily="34" charset="0"/>
            </a:endParaRPr>
          </a:p>
          <a:p>
            <a:pPr algn="ctr"/>
            <a:r>
              <a:rPr lang="pl-PL" i="1" dirty="0">
                <a:solidFill>
                  <a:srgbClr val="36959C"/>
                </a:solidFill>
              </a:rPr>
              <a:t>Collegium Medicum – Wydział Medyczny</a:t>
            </a:r>
          </a:p>
          <a:p>
            <a:pPr algn="ctr"/>
            <a:r>
              <a:rPr lang="pl-PL" i="1" dirty="0">
                <a:solidFill>
                  <a:srgbClr val="36959C"/>
                </a:solidFill>
              </a:rPr>
              <a:t>Akademia WSB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E80F005-6A69-4042-AD66-E1338473712C}"/>
              </a:ext>
            </a:extLst>
          </p:cNvPr>
          <p:cNvSpPr/>
          <p:nvPr/>
        </p:nvSpPr>
        <p:spPr>
          <a:xfrm>
            <a:off x="1924588" y="5867400"/>
            <a:ext cx="10267412" cy="914400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u="sng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FD380C18-046A-43C5-899E-EBC4953C9F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88" y="5682418"/>
            <a:ext cx="1625600" cy="91440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0E17C51-8D4F-40C6-BD72-5CE0767EF4AE}"/>
              </a:ext>
            </a:extLst>
          </p:cNvPr>
          <p:cNvSpPr txBox="1"/>
          <p:nvPr/>
        </p:nvSpPr>
        <p:spPr>
          <a:xfrm>
            <a:off x="1730943" y="5909101"/>
            <a:ext cx="10224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„MOŻE BYĆ INACZEJ czyli PO JASNEJ STRONIE MOCY” </a:t>
            </a:r>
            <a:b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Międzynarodowy Dzień Osób z Niepełnosprawnościami w Akademii WSB</a:t>
            </a:r>
          </a:p>
          <a:p>
            <a:pPr algn="r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Interdyscyplinarna Konferencja Naukowa  pt. "Jakość życia uwarunkowana niepełnosprawnością" </a:t>
            </a:r>
          </a:p>
          <a:p>
            <a:pPr algn="r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Akademia WSB, Dąbrowa Górnicza, 4 grudnia 2024</a:t>
            </a:r>
          </a:p>
          <a:p>
            <a:pPr algn="r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5783DC21-AB98-4DAC-AEE4-0C12DC6EE331}"/>
              </a:ext>
            </a:extLst>
          </p:cNvPr>
          <p:cNvCxnSpPr>
            <a:cxnSpLocks/>
          </p:cNvCxnSpPr>
          <p:nvPr/>
        </p:nvCxnSpPr>
        <p:spPr>
          <a:xfrm>
            <a:off x="5116601" y="1604799"/>
            <a:ext cx="0" cy="3649102"/>
          </a:xfrm>
          <a:prstGeom prst="line">
            <a:avLst/>
          </a:prstGeom>
          <a:ln w="76200">
            <a:solidFill>
              <a:srgbClr val="48B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 descr="ONC foto.jpg"/>
          <p:cNvPicPr>
            <a:picLocks noChangeAspect="1"/>
          </p:cNvPicPr>
          <p:nvPr/>
        </p:nvPicPr>
        <p:blipFill>
          <a:blip r:embed="rId4" cstate="print"/>
          <a:srcRect l="6548" r="6205"/>
          <a:stretch>
            <a:fillRect/>
          </a:stretch>
        </p:blipFill>
        <p:spPr>
          <a:xfrm>
            <a:off x="8808720" y="1518194"/>
            <a:ext cx="1432560" cy="180558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36959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Obraz 23" descr="Krzysztof Czupryna_zdjęc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5826" y="1544320"/>
            <a:ext cx="1420533" cy="18264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36959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2" name="Picture 2" descr="undefin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5882" y="1635760"/>
            <a:ext cx="1111397" cy="2245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2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393440" y="1625600"/>
            <a:ext cx="8798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tx2"/>
                </a:solidFill>
              </a:rPr>
              <a:t>Nauka BEZPIECZNEGO UPADANIA.  </a:t>
            </a:r>
          </a:p>
          <a:p>
            <a:r>
              <a:rPr lang="pl-PL" sz="2800" b="1" dirty="0">
                <a:solidFill>
                  <a:schemeClr val="tx2"/>
                </a:solidFill>
              </a:rPr>
              <a:t>Umiejętność ta przydaje się nie tylko podczas treningów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i zawodów, ale także w trakcie jazdy na rolkach, na nartach, na rowerze oraz podczas każdej nieprzewidzianej sytuacji, zakończonej utratą równowagi i upadkiem. </a:t>
            </a:r>
          </a:p>
          <a:p>
            <a:endParaRPr lang="pl-PL" sz="2800" b="1" dirty="0">
              <a:solidFill>
                <a:schemeClr val="tx2"/>
              </a:solidFill>
            </a:endParaRPr>
          </a:p>
          <a:p>
            <a:r>
              <a:rPr lang="pl-PL" sz="2800" b="1" dirty="0">
                <a:solidFill>
                  <a:schemeClr val="tx2"/>
                </a:solidFill>
              </a:rPr>
              <a:t>Umiejąc bezpiecznie upadać można uniknąć poważnych obrażeń np. złamania. Umiejętność ta dobrze opanowana będzie procentować też w życiu dorosłym...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korzyści prorozwojowe treningu JUDO</a:t>
            </a:r>
          </a:p>
        </p:txBody>
      </p:sp>
      <p:pic>
        <p:nvPicPr>
          <p:cNvPr id="11" name="Obraz 10" descr="IMG_4838.JPG"/>
          <p:cNvPicPr>
            <a:picLocks noChangeAspect="1"/>
          </p:cNvPicPr>
          <p:nvPr/>
        </p:nvPicPr>
        <p:blipFill>
          <a:blip r:embed="rId4" cstate="print"/>
          <a:srcRect t="2963" r="8422"/>
          <a:stretch>
            <a:fillRect/>
          </a:stretch>
        </p:blipFill>
        <p:spPr>
          <a:xfrm>
            <a:off x="387736" y="1991360"/>
            <a:ext cx="2577092" cy="276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korzyści prorozwojowe treningu JUDO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322320" y="2072640"/>
            <a:ext cx="85025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chemeClr val="tx2"/>
                </a:solidFill>
              </a:rPr>
              <a:t>Trening pomaga pokonywać własne słabości oraz walczyć z kompleksami. </a:t>
            </a: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Przezwyciężanie przez dziecko zmęczenia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i różnorodnych trudności daje poczucie zadowolenia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i satysfakcji, a zwycięstwo - nawet drobne - buduje POCZUCIE WŁASNEJ WARTOŚCI  i staje się motywacją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do dalszej pracy.  </a:t>
            </a:r>
          </a:p>
        </p:txBody>
      </p:sp>
      <p:pic>
        <p:nvPicPr>
          <p:cNvPr id="12" name="Obraz 11" descr="MG_0264.jpg"/>
          <p:cNvPicPr>
            <a:picLocks noChangeAspect="1"/>
          </p:cNvPicPr>
          <p:nvPr/>
        </p:nvPicPr>
        <p:blipFill>
          <a:blip r:embed="rId4" cstate="print"/>
          <a:srcRect l="12342" t="9836"/>
          <a:stretch>
            <a:fillRect/>
          </a:stretch>
        </p:blipFill>
        <p:spPr>
          <a:xfrm>
            <a:off x="254001" y="3474720"/>
            <a:ext cx="2814532" cy="192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az 12" descr="7.jpg"/>
          <p:cNvPicPr>
            <a:picLocks noChangeAspect="1"/>
          </p:cNvPicPr>
          <p:nvPr/>
        </p:nvPicPr>
        <p:blipFill>
          <a:blip r:embed="rId5" cstate="print"/>
          <a:srcRect l="14179" t="18873" r="4353" b="6743"/>
          <a:stretch>
            <a:fillRect/>
          </a:stretch>
        </p:blipFill>
        <p:spPr>
          <a:xfrm>
            <a:off x="243841" y="1605280"/>
            <a:ext cx="2804160" cy="1706879"/>
          </a:xfrm>
          <a:prstGeom prst="roundRect">
            <a:avLst>
              <a:gd name="adj" fmla="val 16667"/>
            </a:avLst>
          </a:prstGeom>
          <a:ln w="19050">
            <a:solidFill>
              <a:srgbClr val="48B8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373120" y="165608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chemeClr val="tx2"/>
                </a:solidFill>
              </a:rPr>
              <a:t>Trening motoryczny w ramach zajęć judo służy nie tylko osiągnięciu wysokiej sprawności, ale sprzyja podtrzymywaniu lub poprawie ZDROWIA: </a:t>
            </a:r>
          </a:p>
          <a:p>
            <a:pPr lvl="0"/>
            <a:endParaRPr lang="pl-PL" sz="2800" b="1" dirty="0">
              <a:solidFill>
                <a:schemeClr val="tx2"/>
              </a:solidFill>
            </a:endParaRPr>
          </a:p>
          <a:p>
            <a:pPr marL="355600" lvl="0" indent="-355600">
              <a:buFont typeface="Wingdings" pitchFamily="2" charset="2"/>
              <a:buChar char="ü"/>
            </a:pPr>
            <a:r>
              <a:rPr lang="pl-PL" sz="2800" b="1" dirty="0">
                <a:solidFill>
                  <a:schemeClr val="tx2"/>
                </a:solidFill>
              </a:rPr>
              <a:t>pomaga zachować prawidłową postawę ciała; </a:t>
            </a:r>
          </a:p>
          <a:p>
            <a:pPr marL="355600" lvl="0" indent="-355600">
              <a:buFont typeface="Wingdings" pitchFamily="2" charset="2"/>
              <a:buChar char="ü"/>
            </a:pPr>
            <a:r>
              <a:rPr lang="pl-PL" sz="2800" b="1" dirty="0">
                <a:solidFill>
                  <a:schemeClr val="tx2"/>
                </a:solidFill>
              </a:rPr>
              <a:t>służy utrzymaniu prawidłowej masy ciała lub redukcji nadmiernych kilogramów; </a:t>
            </a:r>
          </a:p>
          <a:p>
            <a:pPr marL="355600" lvl="0" indent="-355600">
              <a:buFont typeface="Wingdings" pitchFamily="2" charset="2"/>
              <a:buChar char="ü"/>
            </a:pPr>
            <a:r>
              <a:rPr lang="pl-PL" sz="2800" b="1" dirty="0">
                <a:solidFill>
                  <a:schemeClr val="tx2"/>
                </a:solidFill>
              </a:rPr>
              <a:t>doskonali pracę układów krążenia i oddychania;</a:t>
            </a:r>
          </a:p>
          <a:p>
            <a:pPr marL="355600" lvl="0" indent="-355600">
              <a:buFont typeface="Wingdings" pitchFamily="2" charset="2"/>
              <a:buChar char="ü"/>
            </a:pPr>
            <a:r>
              <a:rPr lang="pl-PL" sz="2800" b="1" dirty="0">
                <a:solidFill>
                  <a:schemeClr val="tx2"/>
                </a:solidFill>
              </a:rPr>
              <a:t>uelastycznia mięśnie i więzadła;</a:t>
            </a:r>
          </a:p>
          <a:p>
            <a:pPr marL="355600" lvl="0" indent="-355600">
              <a:buFont typeface="Wingdings" pitchFamily="2" charset="2"/>
              <a:buChar char="ü"/>
            </a:pPr>
            <a:r>
              <a:rPr lang="pl-PL" sz="2800" b="1" dirty="0">
                <a:solidFill>
                  <a:schemeClr val="tx2"/>
                </a:solidFill>
              </a:rPr>
              <a:t>wzmacnia kości... </a:t>
            </a:r>
          </a:p>
          <a:p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korzyści prozdrowotne treningu JUDO</a:t>
            </a:r>
          </a:p>
        </p:txBody>
      </p:sp>
      <p:pic>
        <p:nvPicPr>
          <p:cNvPr id="1026" name="Picture 2" descr="F:\! Judo MAxtor\Kejza Team dzień otwarty\DSC_1206.JPG"/>
          <p:cNvPicPr>
            <a:picLocks noChangeAspect="1" noChangeArrowheads="1"/>
          </p:cNvPicPr>
          <p:nvPr/>
        </p:nvPicPr>
        <p:blipFill>
          <a:blip r:embed="rId4" cstate="print"/>
          <a:srcRect l="3141" t="14711" r="51619" b="3220"/>
          <a:stretch>
            <a:fillRect/>
          </a:stretch>
        </p:blipFill>
        <p:spPr bwMode="auto">
          <a:xfrm>
            <a:off x="646045" y="3423920"/>
            <a:ext cx="1944755" cy="2876317"/>
          </a:xfrm>
          <a:prstGeom prst="roundRect">
            <a:avLst>
              <a:gd name="adj" fmla="val 16667"/>
            </a:avLst>
          </a:prstGeom>
          <a:ln w="19050">
            <a:solidFill>
              <a:srgbClr val="48B8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az 10" descr="IMG_4439 I.JPG"/>
          <p:cNvPicPr>
            <a:picLocks noChangeAspect="1"/>
          </p:cNvPicPr>
          <p:nvPr/>
        </p:nvPicPr>
        <p:blipFill>
          <a:blip r:embed="rId5" cstate="print"/>
          <a:srcRect l="7659" t="12939" r="2386"/>
          <a:stretch>
            <a:fillRect/>
          </a:stretch>
        </p:blipFill>
        <p:spPr>
          <a:xfrm>
            <a:off x="640080" y="1519526"/>
            <a:ext cx="1960880" cy="1389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4DEA0-1050-F2FE-AD56-71CC06E41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28E4C84B-D4EB-CB88-EBC8-218D9E46FACF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78371ABD-4210-BA18-023C-D26F376F2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ECD22FAD-EA54-E1B8-5E54-BC966394BADD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85259086-FADC-9330-9345-73F7B9B43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779DA68-773A-8056-E948-538C013F7B4B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2FAF0CC-A697-DF09-CE6A-66799EF3A163}"/>
              </a:ext>
            </a:extLst>
          </p:cNvPr>
          <p:cNvSpPr txBox="1"/>
          <p:nvPr/>
        </p:nvSpPr>
        <p:spPr>
          <a:xfrm>
            <a:off x="3371850" y="2064119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chemeClr val="tx2"/>
                </a:solidFill>
              </a:rPr>
              <a:t>Trening judo doskonali koncentrację uwagi.</a:t>
            </a: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Wśród  dzieci z różnymi niepełnosprawnościami dużą grupę stanowią te z deficytem koncentracji uwagi. </a:t>
            </a:r>
          </a:p>
          <a:p>
            <a:pPr lvl="0"/>
            <a:endParaRPr lang="pl-PL" sz="2800" b="1" dirty="0">
              <a:solidFill>
                <a:schemeClr val="tx2"/>
              </a:solidFill>
            </a:endParaRP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Deficyt uwagi widoczny jest zarówno u tych dzieci,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które są nadmiernie pobudzone (nadaktywne ruchowo), jak i u tych wyciszonych, „żyjących w swoim świecie”.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F6B2C2F-4645-6B33-6B60-82760750A20D}"/>
              </a:ext>
            </a:extLst>
          </p:cNvPr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korzyści prozdrowotne treningu JUDO</a:t>
            </a:r>
          </a:p>
        </p:txBody>
      </p:sp>
      <p:pic>
        <p:nvPicPr>
          <p:cNvPr id="16" name="Obraz 15" descr="MG_0289.jpg"/>
          <p:cNvPicPr>
            <a:picLocks noChangeAspect="1"/>
          </p:cNvPicPr>
          <p:nvPr/>
        </p:nvPicPr>
        <p:blipFill>
          <a:blip r:embed="rId4" cstate="print"/>
          <a:srcRect l="2673" r="17295" b="5434"/>
          <a:stretch/>
        </p:blipFill>
        <p:spPr>
          <a:xfrm>
            <a:off x="574782" y="1728899"/>
            <a:ext cx="2226257" cy="175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 descr="_MG_0246.jpg">
            <a:extLst>
              <a:ext uri="{FF2B5EF4-FFF2-40B4-BE49-F238E27FC236}">
                <a16:creationId xmlns:a16="http://schemas.microsoft.com/office/drawing/2014/main" id="{E04FB9E5-1F8F-8001-7D15-5CDD1689D8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0832" r="9320" b="16610"/>
          <a:stretch/>
        </p:blipFill>
        <p:spPr>
          <a:xfrm>
            <a:off x="574782" y="4150656"/>
            <a:ext cx="2226257" cy="1550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27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korzyści prospołeczne treningu JUDO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322320" y="1950917"/>
            <a:ext cx="8717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chemeClr val="tx2"/>
                </a:solidFill>
              </a:rPr>
              <a:t>W judo obowiązuje HIERARCHIA i KODEKS zachowań. Kluczowym jest SZACUNEK WOBEC INNYCH. </a:t>
            </a: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Wartości te obowiązują zarówno na macie, jak i poza nią. </a:t>
            </a:r>
          </a:p>
          <a:p>
            <a:pPr lvl="0"/>
            <a:endParaRPr lang="pl-PL" sz="2800" b="1" dirty="0">
              <a:solidFill>
                <a:schemeClr val="tx2"/>
              </a:solidFill>
            </a:endParaRP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Przepisy i zakazy stanowią element WYCHOWANIA,   </a:t>
            </a: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a dobry trener jest też wychowawcą. Ma swój autorytet, co sprawia, że jemu dziecko nie odmówi wykonania zadania (nawet niezwiązanego z judo). </a:t>
            </a:r>
          </a:p>
        </p:txBody>
      </p:sp>
      <p:pic>
        <p:nvPicPr>
          <p:cNvPr id="11" name="Obraz 10" descr="_MG_0320.jpg"/>
          <p:cNvPicPr>
            <a:picLocks noChangeAspect="1"/>
          </p:cNvPicPr>
          <p:nvPr/>
        </p:nvPicPr>
        <p:blipFill>
          <a:blip r:embed="rId4" cstate="print"/>
          <a:srcRect l="24507" r="4771" b="12539"/>
          <a:stretch>
            <a:fillRect/>
          </a:stretch>
        </p:blipFill>
        <p:spPr>
          <a:xfrm>
            <a:off x="536929" y="4029876"/>
            <a:ext cx="2226591" cy="1835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az 11" descr="3.jpg"/>
          <p:cNvPicPr>
            <a:picLocks noChangeAspect="1"/>
          </p:cNvPicPr>
          <p:nvPr/>
        </p:nvPicPr>
        <p:blipFill>
          <a:blip r:embed="rId5" cstate="print"/>
          <a:srcRect l="30162" t="2708" b="10869"/>
          <a:stretch>
            <a:fillRect/>
          </a:stretch>
        </p:blipFill>
        <p:spPr>
          <a:xfrm>
            <a:off x="528320" y="1534160"/>
            <a:ext cx="2229097" cy="183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korzyści prospołeczne treningu JUDO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322320" y="1551920"/>
            <a:ext cx="88201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chemeClr val="tx2"/>
                </a:solidFill>
              </a:rPr>
              <a:t>FUNKCJONOWANIE  W GRUPIE. </a:t>
            </a: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Koleżanki i koledzy z klubu tworzą społeczność. Przynależność do grupy o wspólnych zainteresowaniach stanowi nieocenioną wartość w rozwoju dzieci i młodzieży. </a:t>
            </a: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Judo uczy współpracy oraz współodpowiedzialności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- za partnera i za całą grupę.  </a:t>
            </a:r>
          </a:p>
          <a:p>
            <a:pPr lvl="0"/>
            <a:endParaRPr lang="pl-PL" sz="2800" b="1" dirty="0">
              <a:solidFill>
                <a:schemeClr val="tx2"/>
              </a:solidFill>
            </a:endParaRP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Wspólne treningi, spotkania okolicznościowe, a także wyjazdy na zawody i na obozy sportowe budują trwałe więzi emocjonalne - często na całe życie.</a:t>
            </a:r>
          </a:p>
          <a:p>
            <a:endParaRPr lang="pl-PL" sz="2800" b="1" dirty="0">
              <a:solidFill>
                <a:schemeClr val="tx2"/>
              </a:solidFill>
            </a:endParaRPr>
          </a:p>
        </p:txBody>
      </p:sp>
      <p:pic>
        <p:nvPicPr>
          <p:cNvPr id="11" name="Obraz 10" descr="12.JPG"/>
          <p:cNvPicPr>
            <a:picLocks noChangeAspect="1"/>
          </p:cNvPicPr>
          <p:nvPr/>
        </p:nvPicPr>
        <p:blipFill>
          <a:blip r:embed="rId4" cstate="print"/>
          <a:srcRect l="13694" t="15489" r="22692" b="4928"/>
          <a:stretch>
            <a:fillRect/>
          </a:stretch>
        </p:blipFill>
        <p:spPr>
          <a:xfrm>
            <a:off x="568569" y="1546688"/>
            <a:ext cx="2245616" cy="1747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Może być zdjęciem przedstawiającym 3 osoby i ludzie trenujący sztuki walki">
            <a:extLst>
              <a:ext uri="{FF2B5EF4-FFF2-40B4-BE49-F238E27FC236}">
                <a16:creationId xmlns:a16="http://schemas.microsoft.com/office/drawing/2014/main" id="{C33CEF7A-A8C8-923E-CF12-6A3B99091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t="4161" r="15674" b="3809"/>
          <a:stretch/>
        </p:blipFill>
        <p:spPr bwMode="auto">
          <a:xfrm>
            <a:off x="229718" y="3828520"/>
            <a:ext cx="2878623" cy="2397976"/>
          </a:xfrm>
          <a:prstGeom prst="roundRect">
            <a:avLst>
              <a:gd name="adj" fmla="val 16667"/>
            </a:avLst>
          </a:prstGeom>
          <a:ln w="19050">
            <a:solidFill>
              <a:srgbClr val="48B8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149600" y="406400"/>
            <a:ext cx="700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korzyści prospołeczne treningu JUDO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413760" y="1625600"/>
            <a:ext cx="8778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chemeClr val="tx2"/>
                </a:solidFill>
              </a:rPr>
              <a:t>WYTRWAŁOŚĆ W DĄŻENIU DO CELU. </a:t>
            </a: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Poprzez systematyczną pracę (trening), samodyscyplinę,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a także naukę sztuki przegrywania, dzieci kształtują swoje charaktery poznając trudną drogę do sukcesu. </a:t>
            </a: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Gorzki smak porażki uczy je pokory, szacunku wobec przeciwnika, ale i wyciągania konstruktywnych wniosków na przyszłość. </a:t>
            </a:r>
          </a:p>
          <a:p>
            <a:pPr lvl="0"/>
            <a:r>
              <a:rPr lang="pl-PL" sz="2800" b="1" dirty="0">
                <a:solidFill>
                  <a:schemeClr val="tx2"/>
                </a:solidFill>
              </a:rPr>
              <a:t>Zdobywanie kolejnych stopni to nie prezent, lecz nagroda za włożony wysiłek i osiągnięcie kolejnych umiejętności. Jest to nauka łączenia wykonanej pracy z rezultatem.</a:t>
            </a:r>
          </a:p>
        </p:txBody>
      </p:sp>
      <p:pic>
        <p:nvPicPr>
          <p:cNvPr id="11" name="Obraz 10" descr="_MG_0019.jpg"/>
          <p:cNvPicPr>
            <a:picLocks noChangeAspect="1"/>
          </p:cNvPicPr>
          <p:nvPr/>
        </p:nvPicPr>
        <p:blipFill>
          <a:blip r:embed="rId4" cstate="print"/>
          <a:srcRect l="28827" t="17080" r="15514" b="6383"/>
          <a:stretch>
            <a:fillRect/>
          </a:stretch>
        </p:blipFill>
        <p:spPr>
          <a:xfrm>
            <a:off x="352326" y="2194559"/>
            <a:ext cx="2715283" cy="248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udo.bedzin.pl/wp-content/uploads/2018/08/Wiazanie-OBI.png"/>
          <p:cNvPicPr>
            <a:picLocks noChangeAspect="1" noChangeArrowheads="1"/>
          </p:cNvPicPr>
          <p:nvPr/>
        </p:nvPicPr>
        <p:blipFill>
          <a:blip r:embed="rId2" cstate="print"/>
          <a:srcRect l="-1" t="10120" r="2708" b="47820"/>
          <a:stretch/>
        </p:blipFill>
        <p:spPr bwMode="auto">
          <a:xfrm>
            <a:off x="6695440" y="2413454"/>
            <a:ext cx="5252663" cy="1045306"/>
          </a:xfrm>
          <a:prstGeom prst="rect">
            <a:avLst/>
          </a:prstGeom>
          <a:noFill/>
        </p:spPr>
      </p:pic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pic>
        <p:nvPicPr>
          <p:cNvPr id="9" name="Obraz 8" descr="4.jpg"/>
          <p:cNvPicPr>
            <a:picLocks noChangeAspect="1"/>
          </p:cNvPicPr>
          <p:nvPr/>
        </p:nvPicPr>
        <p:blipFill>
          <a:blip r:embed="rId5" cstate="print"/>
          <a:srcRect l="26871" t="15740" r="23036" b="5258"/>
          <a:stretch>
            <a:fillRect/>
          </a:stretch>
        </p:blipFill>
        <p:spPr>
          <a:xfrm>
            <a:off x="3589717" y="2795659"/>
            <a:ext cx="2532220" cy="2662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az 9" descr="MG_0230.jpg"/>
          <p:cNvPicPr>
            <a:picLocks noChangeAspect="1"/>
          </p:cNvPicPr>
          <p:nvPr/>
        </p:nvPicPr>
        <p:blipFill>
          <a:blip r:embed="rId6" cstate="print"/>
          <a:srcRect l="8963" r="36935" b="5192"/>
          <a:stretch>
            <a:fillRect/>
          </a:stretch>
        </p:blipFill>
        <p:spPr>
          <a:xfrm>
            <a:off x="316983" y="2817277"/>
            <a:ext cx="2223445" cy="2597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pole tekstowe 10"/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efekty pozasportowe</a:t>
            </a:r>
          </a:p>
        </p:txBody>
      </p:sp>
      <p:sp>
        <p:nvSpPr>
          <p:cNvPr id="12" name="Strzałka w prawo 11"/>
          <p:cNvSpPr/>
          <p:nvPr/>
        </p:nvSpPr>
        <p:spPr>
          <a:xfrm>
            <a:off x="2683747" y="3697081"/>
            <a:ext cx="747742" cy="904240"/>
          </a:xfrm>
          <a:prstGeom prst="rightArrow">
            <a:avLst/>
          </a:prstGeom>
          <a:solidFill>
            <a:srgbClr val="48B8C0"/>
          </a:solidFill>
          <a:ln>
            <a:solidFill>
              <a:srgbClr val="369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203200" y="1717040"/>
            <a:ext cx="1198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Kształtowanie niezależności dziecka w nauce wykonywania czynności z zakresu samoobsługi </a:t>
            </a:r>
          </a:p>
          <a:p>
            <a:r>
              <a:rPr lang="pl-PL" sz="2400" b="1" dirty="0">
                <a:solidFill>
                  <a:schemeClr val="tx2"/>
                </a:solidFill>
              </a:rPr>
              <a:t>– przydatnych </a:t>
            </a:r>
            <a:r>
              <a:rPr lang="pl-PL" sz="2400" b="1" dirty="0">
                <a:solidFill>
                  <a:srgbClr val="36959C"/>
                </a:solidFill>
              </a:rPr>
              <a:t>w życiu codziennym  </a:t>
            </a:r>
          </a:p>
        </p:txBody>
      </p:sp>
      <p:pic>
        <p:nvPicPr>
          <p:cNvPr id="15" name="Obraz 14" descr="wiązanie.jpg"/>
          <p:cNvPicPr>
            <a:picLocks noChangeAspect="1"/>
          </p:cNvPicPr>
          <p:nvPr/>
        </p:nvPicPr>
        <p:blipFill>
          <a:blip r:embed="rId7" cstate="print"/>
          <a:srcRect l="6806" t="8645" r="38195" b="15290"/>
          <a:stretch>
            <a:fillRect/>
          </a:stretch>
        </p:blipFill>
        <p:spPr>
          <a:xfrm>
            <a:off x="7068888" y="4725556"/>
            <a:ext cx="1167839" cy="128285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36959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Obraz 15" descr="włosy.jpg"/>
          <p:cNvPicPr>
            <a:picLocks noChangeAspect="1"/>
          </p:cNvPicPr>
          <p:nvPr/>
        </p:nvPicPr>
        <p:blipFill>
          <a:blip r:embed="rId8" cstate="print"/>
          <a:srcRect l="25841" t="12444" r="31905" b="18519"/>
          <a:stretch>
            <a:fillRect/>
          </a:stretch>
        </p:blipFill>
        <p:spPr>
          <a:xfrm>
            <a:off x="10299507" y="4674755"/>
            <a:ext cx="1181264" cy="129522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48B8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az 16" descr="szlafrok-chlopiecy-z-termofroty.jpg"/>
          <p:cNvPicPr>
            <a:picLocks noChangeAspect="1"/>
          </p:cNvPicPr>
          <p:nvPr/>
        </p:nvPicPr>
        <p:blipFill>
          <a:blip r:embed="rId9" cstate="print"/>
          <a:srcRect l="15973" t="20711" r="29546" b="44756"/>
          <a:stretch>
            <a:fillRect/>
          </a:stretch>
        </p:blipFill>
        <p:spPr>
          <a:xfrm>
            <a:off x="8463605" y="4705236"/>
            <a:ext cx="1635406" cy="129032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48B8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Strzałka w dół 17"/>
          <p:cNvSpPr/>
          <p:nvPr/>
        </p:nvSpPr>
        <p:spPr>
          <a:xfrm>
            <a:off x="7162771" y="3636843"/>
            <a:ext cx="4318000" cy="67056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48B8C0"/>
          </a:solidFill>
          <a:ln>
            <a:solidFill>
              <a:srgbClr val="48B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3DC91-17E4-F898-FAF2-DC00A5B45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A12EBC8D-02C2-B6FB-30EB-F04023A09480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F26C78AE-8475-EBA5-7646-54FD6A3CF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09F49F38-C74B-2A99-D0C4-1B2FEDE95866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BBACAE7B-F36A-8427-2B05-D7E32DC8B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BFEECD0-9232-4B7F-D896-39E136DA4727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BF5E289-3D68-2428-5333-5A1D9861E46A}"/>
              </a:ext>
            </a:extLst>
          </p:cNvPr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efekty pozasportowe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4E04508-4500-E11C-2E18-F8DC67898194}"/>
              </a:ext>
            </a:extLst>
          </p:cNvPr>
          <p:cNvSpPr txBox="1"/>
          <p:nvPr/>
        </p:nvSpPr>
        <p:spPr>
          <a:xfrm>
            <a:off x="3371850" y="1825988"/>
            <a:ext cx="81325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2"/>
                </a:solidFill>
              </a:rPr>
              <a:t>Judo to sztuka walki. Umiejętności praktyczne z zakresu SAMOOBRONY mogą przydać się w sytuacjach konfliktowych. </a:t>
            </a:r>
          </a:p>
          <a:p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b="1" dirty="0">
                <a:solidFill>
                  <a:schemeClr val="tx2"/>
                </a:solidFill>
              </a:rPr>
              <a:t>Większe poczucie własnej wartości powoduje: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tx2"/>
                </a:solidFill>
              </a:rPr>
              <a:t>reagowanie na negatywne zachowania osób drugich </a:t>
            </a:r>
            <a:br>
              <a:rPr lang="pl-PL" sz="2400" b="1" dirty="0">
                <a:solidFill>
                  <a:schemeClr val="tx2"/>
                </a:solidFill>
              </a:rPr>
            </a:br>
            <a:r>
              <a:rPr lang="pl-PL" sz="2400" b="1" dirty="0">
                <a:solidFill>
                  <a:schemeClr val="tx2"/>
                </a:solidFill>
              </a:rPr>
              <a:t>w stosunku do siebie jak i w stosunku do innej osoby </a:t>
            </a:r>
            <a:br>
              <a:rPr lang="pl-PL" sz="2400" b="1" dirty="0">
                <a:solidFill>
                  <a:schemeClr val="tx2"/>
                </a:solidFill>
              </a:rPr>
            </a:br>
            <a:r>
              <a:rPr lang="pl-PL" sz="2400" b="1" dirty="0">
                <a:solidFill>
                  <a:schemeClr val="tx2"/>
                </a:solidFill>
              </a:rPr>
              <a:t>– słabszej od agresora;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tx2"/>
                </a:solidFill>
              </a:rPr>
              <a:t>reagowanie na dyskryminację wśród rówieśników…</a:t>
            </a:r>
          </a:p>
        </p:txBody>
      </p:sp>
      <p:pic>
        <p:nvPicPr>
          <p:cNvPr id="3074" name="Picture 2" descr="Może być zdjęciem przedstawiającym 6 osób i ludzie trenujący sztuki walki">
            <a:extLst>
              <a:ext uri="{FF2B5EF4-FFF2-40B4-BE49-F238E27FC236}">
                <a16:creationId xmlns:a16="http://schemas.microsoft.com/office/drawing/2014/main" id="{C73F619A-D564-116A-2961-BE27FAC40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/>
          <a:stretch/>
        </p:blipFill>
        <p:spPr bwMode="auto">
          <a:xfrm>
            <a:off x="273820" y="1858297"/>
            <a:ext cx="2953570" cy="2309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49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</a:t>
            </a:r>
            <a:r>
              <a:rPr lang="pl-PL" sz="1200" b="1" dirty="0" err="1">
                <a:solidFill>
                  <a:schemeClr val="bg1"/>
                </a:solidFill>
              </a:rPr>
              <a:t>Nowotny-Czupryna</a:t>
            </a:r>
            <a:r>
              <a:rPr lang="pl-PL" sz="1200" b="1" dirty="0">
                <a:solidFill>
                  <a:schemeClr val="bg1"/>
                </a:solidFill>
              </a:rPr>
              <a:t>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543040" y="416560"/>
            <a:ext cx="352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48B8C0"/>
                </a:solidFill>
              </a:rPr>
              <a:t>Źródła:</a:t>
            </a:r>
          </a:p>
        </p:txBody>
      </p:sp>
      <p:pic>
        <p:nvPicPr>
          <p:cNvPr id="11" name="Obraz 10" descr="18.JPG"/>
          <p:cNvPicPr>
            <a:picLocks noChangeAspect="1"/>
          </p:cNvPicPr>
          <p:nvPr/>
        </p:nvPicPr>
        <p:blipFill>
          <a:blip r:embed="rId4" cstate="print"/>
          <a:srcRect l="1225" t="20828" r="5028" b="5446"/>
          <a:stretch>
            <a:fillRect/>
          </a:stretch>
        </p:blipFill>
        <p:spPr>
          <a:xfrm>
            <a:off x="3362960" y="1544320"/>
            <a:ext cx="8656320" cy="293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rostokąt 11"/>
          <p:cNvSpPr/>
          <p:nvPr/>
        </p:nvSpPr>
        <p:spPr>
          <a:xfrm>
            <a:off x="3362960" y="4876800"/>
            <a:ext cx="8666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zdjęcia: Olga Nowotny-Czupryna</a:t>
            </a:r>
          </a:p>
          <a:p>
            <a:pPr algn="ctr"/>
            <a:r>
              <a:rPr lang="pl-PL" dirty="0">
                <a:solidFill>
                  <a:schemeClr val="tx2"/>
                </a:solidFill>
              </a:rPr>
              <a:t> miejsce: NASTULA CLUB Bielany (Warszawa) - obchody Światowego Dnia Zespołu Downa </a:t>
            </a:r>
          </a:p>
          <a:p>
            <a:pPr algn="ctr"/>
            <a:r>
              <a:rPr lang="pl-PL" dirty="0">
                <a:solidFill>
                  <a:schemeClr val="tx2"/>
                </a:solidFill>
              </a:rPr>
              <a:t>Integracyjny trening w klubie Mistrza Olimpijskiego </a:t>
            </a:r>
            <a:r>
              <a:rPr lang="pl-PL" b="1" dirty="0">
                <a:solidFill>
                  <a:srgbClr val="48B8C0"/>
                </a:solidFill>
              </a:rPr>
              <a:t>Pawła </a:t>
            </a:r>
            <a:r>
              <a:rPr lang="pl-PL" b="1" dirty="0" err="1">
                <a:solidFill>
                  <a:srgbClr val="48B8C0"/>
                </a:solidFill>
              </a:rPr>
              <a:t>Nastuli</a:t>
            </a:r>
            <a:r>
              <a:rPr lang="pl-PL" b="1" dirty="0">
                <a:solidFill>
                  <a:srgbClr val="48B8C0"/>
                </a:solidFill>
              </a:rPr>
              <a:t> </a:t>
            </a:r>
            <a:br>
              <a:rPr lang="pl-PL" b="1" dirty="0">
                <a:solidFill>
                  <a:srgbClr val="48B8C0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zawodników  z niepełnosprawnościami, czołowych zawodników Reprezentacji Polski U23 oraz  reprezentantów Judo </a:t>
            </a:r>
            <a:r>
              <a:rPr lang="pl-PL" dirty="0" err="1">
                <a:solidFill>
                  <a:schemeClr val="tx2"/>
                </a:solidFill>
              </a:rPr>
              <a:t>Masters</a:t>
            </a:r>
            <a:r>
              <a:rPr lang="pl-PL" dirty="0">
                <a:solidFill>
                  <a:schemeClr val="tx2"/>
                </a:solidFill>
              </a:rPr>
              <a:t> Team Poland</a:t>
            </a:r>
            <a:endParaRPr lang="pl-PL" dirty="0"/>
          </a:p>
        </p:txBody>
      </p:sp>
      <p:pic>
        <p:nvPicPr>
          <p:cNvPr id="13" name="Picture 2" descr="undefin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77914"/>
            <a:ext cx="2276893" cy="4599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6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FC114-B25A-B85E-4568-A81702FE1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8A52C2D-F8CD-D298-2329-CB40FD61F8D0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773BFAD2-8F6E-6A49-D9C7-ECA87F1F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4694E01-4DCA-3120-2665-2CD8064C729C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275043B4-F6F6-2714-507D-C3C9D1D6A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89DB28A-A378-3B0A-7537-560F3F74863A}"/>
              </a:ext>
            </a:extLst>
          </p:cNvPr>
          <p:cNvSpPr txBox="1"/>
          <p:nvPr/>
        </p:nvSpPr>
        <p:spPr>
          <a:xfrm>
            <a:off x="3149600" y="406400"/>
            <a:ext cx="700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filozofia JUDO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28E9F5B-3201-B68E-D939-72B009F81C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368"/>
          <a:stretch/>
        </p:blipFill>
        <p:spPr>
          <a:xfrm>
            <a:off x="1" y="1946440"/>
            <a:ext cx="12060104" cy="229125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9FAFBCD-2749-FCC8-7F87-FBB472E27D42}"/>
              </a:ext>
            </a:extLst>
          </p:cNvPr>
          <p:cNvSpPr txBox="1"/>
          <p:nvPr/>
        </p:nvSpPr>
        <p:spPr>
          <a:xfrm>
            <a:off x="10024361" y="3991504"/>
            <a:ext cx="1644546" cy="2585323"/>
          </a:xfrm>
          <a:prstGeom prst="rect">
            <a:avLst/>
          </a:prstGeom>
          <a:solidFill>
            <a:srgbClr val="C9EAED"/>
          </a:solidFill>
          <a:ln>
            <a:solidFill>
              <a:srgbClr val="48B8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POKORA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OBOWIĄZEK 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LOJALNOŚĆ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991458A-811E-E774-53AB-79A669E352AB}"/>
              </a:ext>
            </a:extLst>
          </p:cNvPr>
          <p:cNvSpPr txBox="1"/>
          <p:nvPr/>
        </p:nvSpPr>
        <p:spPr>
          <a:xfrm>
            <a:off x="8425595" y="3993704"/>
            <a:ext cx="1558515" cy="2585323"/>
          </a:xfrm>
          <a:prstGeom prst="rect">
            <a:avLst/>
          </a:prstGeom>
          <a:solidFill>
            <a:srgbClr val="C9EAED"/>
          </a:solidFill>
          <a:ln>
            <a:solidFill>
              <a:srgbClr val="48B8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WIARA </a:t>
            </a:r>
            <a:br>
              <a:rPr lang="pl-PL" b="1" dirty="0"/>
            </a:br>
            <a:r>
              <a:rPr lang="pl-PL" b="1" dirty="0"/>
              <a:t>W SIEBIE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SZCZEROŚĆ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72D5031-DAB4-BC2A-D3BC-A11DE5D8E8B6}"/>
              </a:ext>
            </a:extLst>
          </p:cNvPr>
          <p:cNvSpPr txBox="1"/>
          <p:nvPr/>
        </p:nvSpPr>
        <p:spPr>
          <a:xfrm>
            <a:off x="6782891" y="3992353"/>
            <a:ext cx="1600610" cy="2585323"/>
          </a:xfrm>
          <a:prstGeom prst="rect">
            <a:avLst/>
          </a:prstGeom>
          <a:solidFill>
            <a:srgbClr val="C9EAED"/>
          </a:solidFill>
          <a:ln>
            <a:solidFill>
              <a:srgbClr val="48B8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MIŁOŚĆ 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WOLA POMOCY 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134457C-D596-9D8C-F9A6-AE8C09AAE61D}"/>
              </a:ext>
            </a:extLst>
          </p:cNvPr>
          <p:cNvSpPr txBox="1"/>
          <p:nvPr/>
        </p:nvSpPr>
        <p:spPr>
          <a:xfrm>
            <a:off x="5208810" y="3992804"/>
            <a:ext cx="1531988" cy="2585323"/>
          </a:xfrm>
          <a:prstGeom prst="rect">
            <a:avLst/>
          </a:prstGeom>
          <a:solidFill>
            <a:srgbClr val="C9EAED"/>
          </a:solidFill>
          <a:ln>
            <a:solidFill>
              <a:srgbClr val="48B8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HONOR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E17D607-BB9B-8359-9CBB-E45D2DB6378C}"/>
              </a:ext>
            </a:extLst>
          </p:cNvPr>
          <p:cNvSpPr txBox="1"/>
          <p:nvPr/>
        </p:nvSpPr>
        <p:spPr>
          <a:xfrm>
            <a:off x="3693311" y="3991504"/>
            <a:ext cx="1473405" cy="2585323"/>
          </a:xfrm>
          <a:prstGeom prst="rect">
            <a:avLst/>
          </a:prstGeom>
          <a:solidFill>
            <a:srgbClr val="C9EAED"/>
          </a:solidFill>
          <a:ln>
            <a:solidFill>
              <a:srgbClr val="48B8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ODWAGA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D229681-9D43-06FA-CAA6-CBA759D9C39D}"/>
              </a:ext>
            </a:extLst>
          </p:cNvPr>
          <p:cNvSpPr txBox="1"/>
          <p:nvPr/>
        </p:nvSpPr>
        <p:spPr>
          <a:xfrm>
            <a:off x="2119229" y="3991504"/>
            <a:ext cx="1531988" cy="2585323"/>
          </a:xfrm>
          <a:prstGeom prst="rect">
            <a:avLst/>
          </a:prstGeom>
          <a:solidFill>
            <a:srgbClr val="C9EAED"/>
          </a:solidFill>
          <a:ln>
            <a:solidFill>
              <a:srgbClr val="48B8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GRZECZNOŚĆ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KULTURA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F9B6C34-C206-6A1A-676E-A22746CBE269}"/>
              </a:ext>
            </a:extLst>
          </p:cNvPr>
          <p:cNvSpPr txBox="1"/>
          <p:nvPr/>
        </p:nvSpPr>
        <p:spPr>
          <a:xfrm>
            <a:off x="457782" y="3991504"/>
            <a:ext cx="1617098" cy="2585323"/>
          </a:xfrm>
          <a:prstGeom prst="rect">
            <a:avLst/>
          </a:prstGeom>
          <a:solidFill>
            <a:srgbClr val="C9EAED"/>
          </a:solidFill>
          <a:ln>
            <a:solidFill>
              <a:srgbClr val="48B8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INTEGRACJA</a:t>
            </a:r>
          </a:p>
          <a:p>
            <a:pPr algn="ctr"/>
            <a:r>
              <a:rPr lang="pl-PL" b="1" dirty="0"/>
              <a:t>równowaga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B6DA5EA-F63A-C12C-2C63-3E63AC589B2C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</p:spTree>
    <p:extLst>
      <p:ext uri="{BB962C8B-B14F-4D97-AF65-F5344CB8AC3E}">
        <p14:creationId xmlns:p14="http://schemas.microsoft.com/office/powerpoint/2010/main" val="39762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rostokąt 12">
            <a:extLst>
              <a:ext uri="{FF2B5EF4-FFF2-40B4-BE49-F238E27FC236}">
                <a16:creationId xmlns:a16="http://schemas.microsoft.com/office/drawing/2014/main" id="{7E80F005-6A69-4042-AD66-E1338473712C}"/>
              </a:ext>
            </a:extLst>
          </p:cNvPr>
          <p:cNvSpPr/>
          <p:nvPr/>
        </p:nvSpPr>
        <p:spPr>
          <a:xfrm>
            <a:off x="0" y="4732421"/>
            <a:ext cx="12192000" cy="2049379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pic>
        <p:nvPicPr>
          <p:cNvPr id="17" name="Obraz 16" descr="ONC foto.jpg"/>
          <p:cNvPicPr>
            <a:picLocks noChangeAspect="1"/>
          </p:cNvPicPr>
          <p:nvPr/>
        </p:nvPicPr>
        <p:blipFill>
          <a:blip r:embed="rId4" cstate="print"/>
          <a:srcRect l="6548" r="6205"/>
          <a:stretch>
            <a:fillRect/>
          </a:stretch>
        </p:blipFill>
        <p:spPr>
          <a:xfrm>
            <a:off x="1158240" y="3834674"/>
            <a:ext cx="1615440" cy="203608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36959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Obraz 17" descr="Krzysztof Czupryna_zdjęc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642" y="1595120"/>
            <a:ext cx="1601878" cy="205955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36959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6187F9F-DC08-4FEE-9825-BE8D14D6D1CE}"/>
              </a:ext>
            </a:extLst>
          </p:cNvPr>
          <p:cNvSpPr txBox="1"/>
          <p:nvPr/>
        </p:nvSpPr>
        <p:spPr>
          <a:xfrm>
            <a:off x="3275043" y="4348647"/>
            <a:ext cx="8022877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l-PL" sz="2800" b="1" dirty="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r>
              <a:rPr lang="pl-PL" sz="2400" b="1" dirty="0">
                <a:solidFill>
                  <a:srgbClr val="C9EAED"/>
                </a:solidFill>
              </a:rPr>
              <a:t>dr hab. nauk o </a:t>
            </a:r>
            <a:r>
              <a:rPr lang="pl-PL" sz="2400" b="1" dirty="0" err="1">
                <a:solidFill>
                  <a:srgbClr val="C9EAED"/>
                </a:solidFill>
              </a:rPr>
              <a:t>zdr</a:t>
            </a:r>
            <a:r>
              <a:rPr lang="pl-PL" sz="2400" b="1" dirty="0">
                <a:solidFill>
                  <a:srgbClr val="C9EAED"/>
                </a:solidFill>
              </a:rPr>
              <a:t>. Olga </a:t>
            </a:r>
            <a:r>
              <a:rPr lang="pl-PL" sz="2400" b="1" dirty="0" err="1">
                <a:solidFill>
                  <a:srgbClr val="C9EAED"/>
                </a:solidFill>
              </a:rPr>
              <a:t>Nowotny-Czupryna</a:t>
            </a:r>
            <a:r>
              <a:rPr lang="pl-PL" sz="2400" b="1" dirty="0">
                <a:solidFill>
                  <a:srgbClr val="C9EAED"/>
                </a:solidFill>
              </a:rPr>
              <a:t>, prof. AWSB </a:t>
            </a:r>
          </a:p>
          <a:p>
            <a:r>
              <a:rPr lang="pl-PL" sz="2400" b="1" dirty="0">
                <a:solidFill>
                  <a:schemeClr val="bg1"/>
                </a:solidFill>
              </a:rPr>
              <a:t>onowotny-czupryna@wsb.edu.pl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6187F9F-DC08-4FEE-9825-BE8D14D6D1CE}"/>
              </a:ext>
            </a:extLst>
          </p:cNvPr>
          <p:cNvSpPr txBox="1"/>
          <p:nvPr/>
        </p:nvSpPr>
        <p:spPr>
          <a:xfrm>
            <a:off x="3275043" y="2296327"/>
            <a:ext cx="8022877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l-PL" sz="2800" b="1" dirty="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r>
              <a:rPr lang="pl-PL" sz="2400" b="1" dirty="0">
                <a:solidFill>
                  <a:srgbClr val="36959C"/>
                </a:solidFill>
              </a:rPr>
              <a:t>dr nauk o kult. fiz. Krzysztof Czupryna </a:t>
            </a:r>
            <a:endParaRPr lang="pl-PL" sz="2400" b="1" dirty="0">
              <a:solidFill>
                <a:srgbClr val="36959C"/>
              </a:solidFill>
              <a:ea typeface="Calibri"/>
              <a:cs typeface="Calibri"/>
            </a:endParaRPr>
          </a:p>
          <a:p>
            <a:r>
              <a:rPr lang="pl-PL" sz="2400" b="1" dirty="0">
                <a:solidFill>
                  <a:srgbClr val="36959C"/>
                </a:solidFill>
              </a:rPr>
              <a:t>(trener judo, 5 Dan)</a:t>
            </a:r>
            <a:endParaRPr lang="pl-PL" sz="2400" b="1" dirty="0">
              <a:solidFill>
                <a:srgbClr val="36959C"/>
              </a:solidFill>
              <a:ea typeface="Calibri"/>
              <a:cs typeface="Calibri"/>
            </a:endParaRPr>
          </a:p>
          <a:p>
            <a:r>
              <a:rPr lang="pl-PL" sz="2400" b="1" dirty="0">
                <a:solidFill>
                  <a:schemeClr val="tx2"/>
                </a:solidFill>
              </a:rPr>
              <a:t>kczupryna@wsb.edu.pl</a:t>
            </a:r>
          </a:p>
        </p:txBody>
      </p:sp>
    </p:spTree>
    <p:extLst>
      <p:ext uri="{BB962C8B-B14F-4D97-AF65-F5344CB8AC3E}">
        <p14:creationId xmlns:p14="http://schemas.microsoft.com/office/powerpoint/2010/main" val="1577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373120" y="37592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rgbClr val="36959C"/>
                </a:solidFill>
              </a:rPr>
              <a:t>CEL PRACY</a:t>
            </a:r>
            <a:r>
              <a:rPr lang="pl-PL" sz="2800" dirty="0">
                <a:solidFill>
                  <a:srgbClr val="36959C"/>
                </a:solidFill>
              </a:rPr>
              <a:t> 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484880" y="1849120"/>
            <a:ext cx="8707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l-PL" sz="2800" b="1" dirty="0">
                <a:solidFill>
                  <a:schemeClr val="tx2"/>
                </a:solidFill>
              </a:rPr>
              <a:t>Krótka charakterystyka judo adaptacyjnego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(dla osób z niepełnosprawnościami)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  </a:t>
            </a:r>
          </a:p>
          <a:p>
            <a:pPr marL="457200" indent="-457200">
              <a:buFontTx/>
              <a:buAutoNum type="arabicPeriod"/>
            </a:pPr>
            <a:r>
              <a:rPr lang="pl-PL" sz="2800" b="1" dirty="0">
                <a:solidFill>
                  <a:schemeClr val="tx2"/>
                </a:solidFill>
              </a:rPr>
              <a:t>Przedstawienie głównych  efektów treningu judo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- prorozwojowych, prozdrowotnych i prospołecznych</a:t>
            </a:r>
          </a:p>
          <a:p>
            <a:pPr marL="457200" indent="-457200">
              <a:buFontTx/>
              <a:buAutoNum type="arabicPeriod"/>
            </a:pPr>
            <a:endParaRPr lang="pl-PL" sz="2800" b="1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pl-PL" sz="2800" b="1" dirty="0">
                <a:solidFill>
                  <a:schemeClr val="tx2"/>
                </a:solidFill>
              </a:rPr>
              <a:t>Identyfikacja pozasportowych efektów wynikających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z uprawiania judo adaptacyjnego </a:t>
            </a:r>
          </a:p>
          <a:p>
            <a:pPr marL="457200" indent="-457200"/>
            <a:endParaRPr lang="pl-PL" sz="2800" b="1" dirty="0"/>
          </a:p>
        </p:txBody>
      </p:sp>
      <p:pic>
        <p:nvPicPr>
          <p:cNvPr id="12" name="Obraz 11" descr="IMG_5010.JPG"/>
          <p:cNvPicPr>
            <a:picLocks noChangeAspect="1"/>
          </p:cNvPicPr>
          <p:nvPr/>
        </p:nvPicPr>
        <p:blipFill>
          <a:blip r:embed="rId4" cstate="print"/>
          <a:srcRect l="21487" t="18774" r="5964" b="10563"/>
          <a:stretch>
            <a:fillRect/>
          </a:stretch>
        </p:blipFill>
        <p:spPr>
          <a:xfrm>
            <a:off x="162560" y="2024292"/>
            <a:ext cx="3127112" cy="194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wprowadzenie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403600" y="1554381"/>
            <a:ext cx="878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Wingdings" pitchFamily="2" charset="2"/>
              <a:buChar char="ü"/>
            </a:pPr>
            <a:r>
              <a:rPr lang="pl-PL" sz="2800" b="1" dirty="0">
                <a:solidFill>
                  <a:schemeClr val="tx2"/>
                </a:solidFill>
              </a:rPr>
              <a:t>Sport i aktywność fizyczna w ostatnich latach odgrywają ważną rolę w obszarze  tzw. POLITYKI ZDROWOTNEJ.</a:t>
            </a:r>
          </a:p>
          <a:p>
            <a:endParaRPr lang="pl-PL" sz="2800" b="1" dirty="0">
              <a:solidFill>
                <a:schemeClr val="tx2"/>
              </a:solidFill>
            </a:endParaRPr>
          </a:p>
          <a:p>
            <a:pPr marL="263525" indent="-263525">
              <a:buFont typeface="Wingdings" pitchFamily="2" charset="2"/>
              <a:buChar char="ü"/>
            </a:pPr>
            <a:r>
              <a:rPr lang="pl-PL" sz="2800" b="1" dirty="0">
                <a:solidFill>
                  <a:schemeClr val="tx2"/>
                </a:solidFill>
              </a:rPr>
              <a:t>Klub sportowy to miejsce realizacji szerszego planu,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w którym kształcenie i doskonalenie motoryczne oraz wyniki sportowe nie stanowią jedynej strategii postępowania. Uwzględnia on również promocję zachowań prozdrowotnych: kreowania, utrzymywania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800" b="1" dirty="0">
                <a:solidFill>
                  <a:schemeClr val="tx2"/>
                </a:solidFill>
              </a:rPr>
              <a:t>i korygowania zdrowia. </a:t>
            </a:r>
          </a:p>
        </p:txBody>
      </p:sp>
      <p:pic>
        <p:nvPicPr>
          <p:cNvPr id="11" name="Obraz 10" descr="MG_0356.jpg"/>
          <p:cNvPicPr>
            <a:picLocks noChangeAspect="1"/>
          </p:cNvPicPr>
          <p:nvPr/>
        </p:nvPicPr>
        <p:blipFill>
          <a:blip r:embed="rId4" cstate="print"/>
          <a:srcRect l="13846" t="18141" r="3761" b="5457"/>
          <a:stretch>
            <a:fillRect/>
          </a:stretch>
        </p:blipFill>
        <p:spPr>
          <a:xfrm>
            <a:off x="155686" y="2009648"/>
            <a:ext cx="3125994" cy="1932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JUDO adaptacyjne - główne CELE zajęć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383280" y="2062480"/>
            <a:ext cx="8605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chemeClr val="tx2"/>
              </a:solidFill>
            </a:endParaRPr>
          </a:p>
          <a:p>
            <a:r>
              <a:rPr lang="pl-PL" sz="2800" b="1" dirty="0">
                <a:solidFill>
                  <a:schemeClr val="tx2"/>
                </a:solidFill>
              </a:rPr>
              <a:t>CEL MOTORYCZNY: poprawa ogólnej sprawności oraz stymulowanie rozwoju dzieci;</a:t>
            </a:r>
          </a:p>
          <a:p>
            <a:endParaRPr lang="pl-PL" sz="2800" b="1" dirty="0">
              <a:solidFill>
                <a:schemeClr val="tx2"/>
              </a:solidFill>
            </a:endParaRPr>
          </a:p>
          <a:p>
            <a:r>
              <a:rPr lang="pl-PL" sz="2800" b="1" dirty="0">
                <a:solidFill>
                  <a:schemeClr val="tx2"/>
                </a:solidFill>
              </a:rPr>
              <a:t>CEL PSYCHOSPOŁECZNY: budowanie pewności siebie, poczucia własnej wartości, przeciwdziałanie wykluczeniu społecznemu 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Obraz 8" descr="_MG_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00" y="1652859"/>
            <a:ext cx="2458720" cy="1638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az 12" descr="14.jpg"/>
          <p:cNvPicPr>
            <a:picLocks noChangeAspect="1"/>
          </p:cNvPicPr>
          <p:nvPr/>
        </p:nvPicPr>
        <p:blipFill>
          <a:blip r:embed="rId5" cstate="print"/>
          <a:srcRect l="35148" t="31965" r="9355" b="7269"/>
          <a:stretch>
            <a:fillRect/>
          </a:stretch>
        </p:blipFill>
        <p:spPr>
          <a:xfrm>
            <a:off x="428247" y="4084320"/>
            <a:ext cx="2477513" cy="180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JUDO adaptacyjne – dla kogo? 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393440" y="1452880"/>
            <a:ext cx="8798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pl-PL" sz="2400" dirty="0">
                <a:solidFill>
                  <a:schemeClr val="tx2"/>
                </a:solidFill>
              </a:rPr>
              <a:t>dla </a:t>
            </a:r>
            <a:r>
              <a:rPr lang="pl-PL" sz="2400" b="1" dirty="0">
                <a:solidFill>
                  <a:schemeClr val="tx2"/>
                </a:solidFill>
              </a:rPr>
              <a:t>OSÓB NIEWIDOMYCH I NIEDOWIDZĄCYCH </a:t>
            </a:r>
          </a:p>
          <a:p>
            <a:pPr marL="1524000" indent="-1524000"/>
            <a:r>
              <a:rPr lang="pl-PL" sz="2000" b="1" dirty="0">
                <a:solidFill>
                  <a:schemeClr val="tx2"/>
                </a:solidFill>
              </a:rPr>
              <a:t>kategoria B1 –</a:t>
            </a:r>
            <a:r>
              <a:rPr lang="pl-PL" sz="2000" dirty="0">
                <a:solidFill>
                  <a:schemeClr val="tx2"/>
                </a:solidFill>
              </a:rPr>
              <a:t> osoby całkowicie niewidome oraz z poczuciem światła, ale bez możliwości rozpoznania przedmiotów lub ich zarysów, bez względu </a:t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na kierunek i odległość;</a:t>
            </a:r>
          </a:p>
          <a:p>
            <a:pPr marL="1524000" indent="-1524000"/>
            <a:r>
              <a:rPr lang="pl-PL" sz="2000" b="1" dirty="0">
                <a:solidFill>
                  <a:schemeClr val="tx2"/>
                </a:solidFill>
              </a:rPr>
              <a:t>kategoria B2 –</a:t>
            </a:r>
            <a:r>
              <a:rPr lang="pl-PL" sz="2000" dirty="0">
                <a:solidFill>
                  <a:schemeClr val="tx2"/>
                </a:solidFill>
              </a:rPr>
              <a:t> osoby ze zdolnością rozpoznawania przedmiotów lub ich zarysów, ostrość wzroku 2/60 i/lub ograniczenie pola widzenia w zakresie </a:t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5 stopni;</a:t>
            </a:r>
          </a:p>
          <a:p>
            <a:pPr marL="1524000" indent="-1524000"/>
            <a:r>
              <a:rPr lang="pl-PL" sz="2000" b="1" dirty="0">
                <a:solidFill>
                  <a:schemeClr val="tx2"/>
                </a:solidFill>
              </a:rPr>
              <a:t>kategoria B3 –</a:t>
            </a:r>
            <a:r>
              <a:rPr lang="pl-PL" sz="2000" dirty="0">
                <a:solidFill>
                  <a:schemeClr val="tx2"/>
                </a:solidFill>
              </a:rPr>
              <a:t> osoby ze wzrokiem o ostrości od ponad 2/60 do 6/60 i/lub ograniczeniem pola widzenia od 5 do 20 stopni.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>
                <a:solidFill>
                  <a:schemeClr val="tx2"/>
                </a:solidFill>
              </a:rPr>
              <a:t>dla</a:t>
            </a:r>
            <a:r>
              <a:rPr lang="pl-PL" sz="2400" b="1" dirty="0">
                <a:solidFill>
                  <a:schemeClr val="tx2"/>
                </a:solidFill>
              </a:rPr>
              <a:t> OSÓB NIESŁYSZĄCYCH</a:t>
            </a:r>
            <a:endParaRPr lang="pl-PL" sz="2400" dirty="0">
              <a:solidFill>
                <a:schemeClr val="tx2"/>
              </a:solidFill>
            </a:endParaRPr>
          </a:p>
          <a:p>
            <a:pPr marL="263525" indent="-263525">
              <a:buFont typeface="Wingdings" pitchFamily="2" charset="2"/>
              <a:buChar char="ü"/>
            </a:pPr>
            <a:r>
              <a:rPr lang="pl-PL" sz="2400" dirty="0">
                <a:solidFill>
                  <a:schemeClr val="tx2"/>
                </a:solidFill>
              </a:rPr>
              <a:t>dla </a:t>
            </a:r>
            <a:r>
              <a:rPr lang="pl-PL" sz="2400" b="1" dirty="0">
                <a:solidFill>
                  <a:schemeClr val="tx2"/>
                </a:solidFill>
              </a:rPr>
              <a:t>OSÓB Z NIEPEŁNOSPRAWNOŚCIĄ INTELEKTUALNĄ </a:t>
            </a:r>
            <a:br>
              <a:rPr lang="pl-PL" sz="2400" b="1" dirty="0">
                <a:solidFill>
                  <a:schemeClr val="tx2"/>
                </a:solidFill>
              </a:rPr>
            </a:br>
            <a:r>
              <a:rPr lang="pl-PL" sz="2400" dirty="0">
                <a:solidFill>
                  <a:schemeClr val="tx2"/>
                </a:solidFill>
              </a:rPr>
              <a:t>w stopniu lekkim lub średnim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>
                <a:solidFill>
                  <a:schemeClr val="tx2"/>
                </a:solidFill>
              </a:rPr>
              <a:t>dla osób z </a:t>
            </a:r>
            <a:r>
              <a:rPr lang="pl-PL" sz="2400" b="1" dirty="0">
                <a:solidFill>
                  <a:schemeClr val="tx2"/>
                </a:solidFill>
              </a:rPr>
              <a:t>NIEPEŁNOSPRAWNOŚCIĄ RUCHOWĄ</a:t>
            </a:r>
          </a:p>
        </p:txBody>
      </p:sp>
      <p:pic>
        <p:nvPicPr>
          <p:cNvPr id="12" name="Obraz 11" descr="_MG_0654.JPG"/>
          <p:cNvPicPr>
            <a:picLocks noChangeAspect="1"/>
          </p:cNvPicPr>
          <p:nvPr/>
        </p:nvPicPr>
        <p:blipFill>
          <a:blip r:embed="rId4" cstate="print"/>
          <a:srcRect l="6900" t="1745" r="11052"/>
          <a:stretch>
            <a:fillRect/>
          </a:stretch>
        </p:blipFill>
        <p:spPr>
          <a:xfrm>
            <a:off x="435532" y="1595120"/>
            <a:ext cx="2469417" cy="1971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az 13" descr="IMG_4996.JPG"/>
          <p:cNvPicPr>
            <a:picLocks noChangeAspect="1"/>
          </p:cNvPicPr>
          <p:nvPr/>
        </p:nvPicPr>
        <p:blipFill>
          <a:blip r:embed="rId5" cstate="print"/>
          <a:srcRect l="8568" t="4993" r="9844"/>
          <a:stretch>
            <a:fillRect/>
          </a:stretch>
        </p:blipFill>
        <p:spPr>
          <a:xfrm>
            <a:off x="607047" y="4358640"/>
            <a:ext cx="2075194" cy="1610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517DE-C0C3-098F-2CC3-8B0A3A41A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3713FBE9-F5BA-C41E-E1B8-94CC3510319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B56C5564-74E9-9591-E86C-89166BD26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D0F5DDCB-B742-367E-0829-84171C8B3D96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4989F8C5-6995-CD8B-2EA3-B3C550DCC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45F2CC3-BE66-B6B0-5B03-4D85C08DD148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F9F0D98-6C97-4BD7-A56C-5F1495BCE5FC}"/>
              </a:ext>
            </a:extLst>
          </p:cNvPr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różnice między klasycznym judo i adaptacyjnym </a:t>
            </a:r>
          </a:p>
        </p:txBody>
      </p:sp>
      <p:pic>
        <p:nvPicPr>
          <p:cNvPr id="9" name="Obraz 8" descr="IMG_4947.JPG">
            <a:extLst>
              <a:ext uri="{FF2B5EF4-FFF2-40B4-BE49-F238E27FC236}">
                <a16:creationId xmlns:a16="http://schemas.microsoft.com/office/drawing/2014/main" id="{DC2D2362-7986-7707-C52B-28A1DC2A05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961" y="1737360"/>
            <a:ext cx="2673288" cy="329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D09A6685-A2EE-42C7-AFF0-178CB43BDA20}"/>
              </a:ext>
            </a:extLst>
          </p:cNvPr>
          <p:cNvSpPr/>
          <p:nvPr/>
        </p:nvSpPr>
        <p:spPr>
          <a:xfrm>
            <a:off x="3372462" y="1031402"/>
            <a:ext cx="5920394" cy="5084263"/>
          </a:xfrm>
          <a:prstGeom prst="roundRect">
            <a:avLst/>
          </a:prstGeom>
          <a:solidFill>
            <a:srgbClr val="C9EAED"/>
          </a:solidFill>
          <a:ln>
            <a:solidFill>
              <a:srgbClr val="48B8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CB5DD21-FC6E-2F2A-7BD5-E4D974A58122}"/>
              </a:ext>
            </a:extLst>
          </p:cNvPr>
          <p:cNvSpPr txBox="1"/>
          <p:nvPr/>
        </p:nvSpPr>
        <p:spPr>
          <a:xfrm>
            <a:off x="3709605" y="1070238"/>
            <a:ext cx="524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TRENING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A20F144-F621-98FB-63E8-875ADA8F60D8}"/>
              </a:ext>
            </a:extLst>
          </p:cNvPr>
          <p:cNvSpPr/>
          <p:nvPr/>
        </p:nvSpPr>
        <p:spPr>
          <a:xfrm>
            <a:off x="9431077" y="1737360"/>
            <a:ext cx="2619611" cy="43783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0F5AC1E-2B86-3860-C744-EA4AA73D1EAF}"/>
              </a:ext>
            </a:extLst>
          </p:cNvPr>
          <p:cNvSpPr txBox="1"/>
          <p:nvPr/>
        </p:nvSpPr>
        <p:spPr>
          <a:xfrm>
            <a:off x="3371850" y="1406684"/>
            <a:ext cx="58903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inne priorytety – mniej istotne stałe doskonalenie siły, skutecznej techniki i taktyki walki;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przewaga gier i zabaw ruchowych w stosunku do nauki technik judo;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większe skupienie na ćwiczeniach w grupie;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mniejsza intensywność zajęć;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większy akcent na wyrażanie swoich emocji przez zawodników;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mniejsza „surowość” trenera w stosunku do niechętnego zawodnika;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częstsze angażowanie rodziców do motywowania </a:t>
            </a:r>
            <a:br>
              <a:rPr lang="pl-PL" sz="2000" b="1" dirty="0">
                <a:solidFill>
                  <a:schemeClr val="tx2"/>
                </a:solidFill>
              </a:rPr>
            </a:br>
            <a:r>
              <a:rPr lang="pl-PL" sz="2000" b="1" dirty="0">
                <a:solidFill>
                  <a:schemeClr val="tx2"/>
                </a:solidFill>
              </a:rPr>
              <a:t>i zachęcania dziecka… 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60FEDC1-1217-1894-5E66-06C4A9A1895C}"/>
              </a:ext>
            </a:extLst>
          </p:cNvPr>
          <p:cNvSpPr txBox="1"/>
          <p:nvPr/>
        </p:nvSpPr>
        <p:spPr>
          <a:xfrm>
            <a:off x="9644813" y="1967423"/>
            <a:ext cx="2192137" cy="382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pl-PL" sz="1100" b="1" dirty="0">
                <a:solidFill>
                  <a:schemeClr val="bg1">
                    <a:lumMod val="75000"/>
                  </a:schemeClr>
                </a:solidFill>
              </a:rPr>
              <a:t>TURNIEJ</a:t>
            </a:r>
            <a:endParaRPr lang="pl-PL" sz="11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dirty="0">
                <a:solidFill>
                  <a:schemeClr val="bg1">
                    <a:lumMod val="75000"/>
                  </a:schemeClr>
                </a:solidFill>
              </a:rPr>
              <a:t>tworzenie podziału na kategorie startujących tak, aby w jednej kategorii nie rywalizowało więcej niż 3 zawodników (każdy otrzymuje medal)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dirty="0">
                <a:solidFill>
                  <a:schemeClr val="bg1">
                    <a:lumMod val="75000"/>
                  </a:schemeClr>
                </a:solidFill>
              </a:rPr>
              <a:t>Inny podział na kategorie – pod względem jednorodności ograniczeń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dirty="0">
                <a:solidFill>
                  <a:schemeClr val="bg1">
                    <a:lumMod val="75000"/>
                  </a:schemeClr>
                </a:solidFill>
              </a:rPr>
              <a:t>mniej rygorystyczne sędziowanie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dirty="0">
                <a:solidFill>
                  <a:schemeClr val="bg1">
                    <a:lumMod val="75000"/>
                  </a:schemeClr>
                </a:solidFill>
              </a:rPr>
              <a:t>utwierdzanie zawodników w przekonaniu, że każdy jest zwycięzcą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dirty="0">
                <a:solidFill>
                  <a:schemeClr val="bg1">
                    <a:lumMod val="75000"/>
                  </a:schemeClr>
                </a:solidFill>
              </a:rPr>
              <a:t>wpajanie pozytywnych zachowań – każdemu należy dziękować, a zwycięzcy </a:t>
            </a:r>
            <a:r>
              <a:rPr lang="pl-PL" sz="1100" dirty="0" err="1">
                <a:solidFill>
                  <a:schemeClr val="bg1">
                    <a:lumMod val="75000"/>
                  </a:schemeClr>
                </a:solidFill>
              </a:rPr>
              <a:t>ratulować</a:t>
            </a:r>
            <a:endParaRPr lang="pl-PL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różnice między klasycznym judo i adaptacyjnym </a:t>
            </a:r>
          </a:p>
        </p:txBody>
      </p:sp>
      <p:pic>
        <p:nvPicPr>
          <p:cNvPr id="9" name="Obraz 8" descr="IMG_4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961" y="1737360"/>
            <a:ext cx="2673288" cy="329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D2024A83-4F30-7DF8-53F5-25048B5A185F}"/>
              </a:ext>
            </a:extLst>
          </p:cNvPr>
          <p:cNvSpPr/>
          <p:nvPr/>
        </p:nvSpPr>
        <p:spPr>
          <a:xfrm>
            <a:off x="3372463" y="1568184"/>
            <a:ext cx="2113937" cy="45474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72A5ED7-CB43-4C0F-0B47-6B30D74A6F58}"/>
              </a:ext>
            </a:extLst>
          </p:cNvPr>
          <p:cNvSpPr txBox="1"/>
          <p:nvPr/>
        </p:nvSpPr>
        <p:spPr>
          <a:xfrm>
            <a:off x="3558877" y="1658620"/>
            <a:ext cx="167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>
                    <a:lumMod val="75000"/>
                  </a:schemeClr>
                </a:solidFill>
              </a:rPr>
              <a:t>TRENING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078CF64-6D9C-AB95-F73D-48AB4EE9005E}"/>
              </a:ext>
            </a:extLst>
          </p:cNvPr>
          <p:cNvSpPr/>
          <p:nvPr/>
        </p:nvSpPr>
        <p:spPr>
          <a:xfrm>
            <a:off x="5677786" y="1568184"/>
            <a:ext cx="6160253" cy="4547481"/>
          </a:xfrm>
          <a:prstGeom prst="roundRect">
            <a:avLst/>
          </a:prstGeom>
          <a:solidFill>
            <a:srgbClr val="C9EAED"/>
          </a:solidFill>
          <a:ln>
            <a:solidFill>
              <a:srgbClr val="48B8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620B775-2906-6979-76E6-23E054E35C73}"/>
              </a:ext>
            </a:extLst>
          </p:cNvPr>
          <p:cNvSpPr txBox="1"/>
          <p:nvPr/>
        </p:nvSpPr>
        <p:spPr>
          <a:xfrm>
            <a:off x="6209414" y="1626751"/>
            <a:ext cx="518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TURNIEJ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07BA1C9-6EE7-CC20-1BF3-E469508E9431}"/>
              </a:ext>
            </a:extLst>
          </p:cNvPr>
          <p:cNvSpPr txBox="1"/>
          <p:nvPr/>
        </p:nvSpPr>
        <p:spPr>
          <a:xfrm>
            <a:off x="3426643" y="1911672"/>
            <a:ext cx="20597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b="1" dirty="0">
                <a:solidFill>
                  <a:schemeClr val="bg1">
                    <a:lumMod val="75000"/>
                  </a:schemeClr>
                </a:solidFill>
              </a:rPr>
              <a:t>inne priorytety – mniej istotne stałe doskonalenie siły, skutecznej techniki i taktyki walki;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b="1" dirty="0">
                <a:solidFill>
                  <a:schemeClr val="bg1">
                    <a:lumMod val="75000"/>
                  </a:schemeClr>
                </a:solidFill>
              </a:rPr>
              <a:t>przewaga gier i zabaw ruchowych w stosunku do nauki technik judo;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b="1" dirty="0">
                <a:solidFill>
                  <a:schemeClr val="bg1">
                    <a:lumMod val="75000"/>
                  </a:schemeClr>
                </a:solidFill>
              </a:rPr>
              <a:t>większe skupienie na ćwiczeniach w grupie;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b="1" dirty="0">
                <a:solidFill>
                  <a:schemeClr val="bg1">
                    <a:lumMod val="75000"/>
                  </a:schemeClr>
                </a:solidFill>
              </a:rPr>
              <a:t>mniejsza intensywność zajęć;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b="1" dirty="0">
                <a:solidFill>
                  <a:schemeClr val="bg1">
                    <a:lumMod val="75000"/>
                  </a:schemeClr>
                </a:solidFill>
              </a:rPr>
              <a:t>większy akcent na wyrażanie swoich emocji przez zawodników;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b="1" dirty="0">
                <a:solidFill>
                  <a:schemeClr val="bg1">
                    <a:lumMod val="75000"/>
                  </a:schemeClr>
                </a:solidFill>
              </a:rPr>
              <a:t>mniejsza „surowość” trenera w stosunku do niechętnego zawodnika;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100" b="1" dirty="0">
                <a:solidFill>
                  <a:schemeClr val="bg1">
                    <a:lumMod val="75000"/>
                  </a:schemeClr>
                </a:solidFill>
              </a:rPr>
              <a:t>częstsze angażowanie rodziców do motywowania </a:t>
            </a:r>
            <a:br>
              <a:rPr lang="pl-PL" sz="11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1100" b="1" dirty="0">
                <a:solidFill>
                  <a:schemeClr val="bg1">
                    <a:lumMod val="75000"/>
                  </a:schemeClr>
                </a:solidFill>
              </a:rPr>
              <a:t>i zachęcania dziecka… 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6E15F41-5187-F61C-E950-3EF918E21728}"/>
              </a:ext>
            </a:extLst>
          </p:cNvPr>
          <p:cNvSpPr txBox="1"/>
          <p:nvPr/>
        </p:nvSpPr>
        <p:spPr>
          <a:xfrm>
            <a:off x="5831614" y="2026729"/>
            <a:ext cx="5853567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tworzenie podziału na kategorie startujących tak, by w jednej kategorii nie rywalizowało więcej niż 3 zawodników (każdy otrzymuje medal); 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podział na kategorie – pod względem jednorodności ograniczeń; 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mniej rygorystyczne sędziowanie;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utwierdzanie zawodników w przekonaniu, że każdy jest zwycięzcą;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2"/>
                </a:solidFill>
              </a:rPr>
              <a:t>wpajanie pozytywnych zachowań – każdemu należy dziękować, a zwycięzcy gratulować;</a:t>
            </a:r>
          </a:p>
        </p:txBody>
      </p:sp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4">
            <a:extLst>
              <a:ext uri="{FF2B5EF4-FFF2-40B4-BE49-F238E27FC236}">
                <a16:creationId xmlns:a16="http://schemas.microsoft.com/office/drawing/2014/main" id="{75A91E0A-C611-4A99-98A0-F7F459104434}"/>
              </a:ext>
            </a:extLst>
          </p:cNvPr>
          <p:cNvGrpSpPr/>
          <p:nvPr/>
        </p:nvGrpSpPr>
        <p:grpSpPr>
          <a:xfrm>
            <a:off x="298988" y="261182"/>
            <a:ext cx="9784812" cy="1148517"/>
            <a:chOff x="298988" y="261182"/>
            <a:chExt cx="9784812" cy="1148517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8CEE705-E2B4-4D69-B675-E1E5A2B3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88" y="261182"/>
              <a:ext cx="2777848" cy="1148517"/>
            </a:xfrm>
            <a:prstGeom prst="rect">
              <a:avLst/>
            </a:prstGeom>
          </p:spPr>
        </p:pic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7732111-7F93-4771-B252-FB8F72CF8B68}"/>
                </a:ext>
              </a:extLst>
            </p:cNvPr>
            <p:cNvCxnSpPr>
              <a:cxnSpLocks/>
            </p:cNvCxnSpPr>
            <p:nvPr/>
          </p:nvCxnSpPr>
          <p:spPr>
            <a:xfrm>
              <a:off x="3371850" y="904875"/>
              <a:ext cx="6711950" cy="0"/>
            </a:xfrm>
            <a:prstGeom prst="line">
              <a:avLst/>
            </a:prstGeom>
            <a:ln w="19050">
              <a:solidFill>
                <a:srgbClr val="48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186481F-4681-4F87-BBF4-C19E51C3F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61950"/>
            <a:ext cx="1930400" cy="10858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24DBD0-3A12-4A3D-8B85-D20E54319D03}"/>
              </a:ext>
            </a:extLst>
          </p:cNvPr>
          <p:cNvSpPr/>
          <p:nvPr/>
        </p:nvSpPr>
        <p:spPr>
          <a:xfrm>
            <a:off x="0" y="6368717"/>
            <a:ext cx="12192000" cy="413083"/>
          </a:xfrm>
          <a:prstGeom prst="rect">
            <a:avLst/>
          </a:prstGeom>
          <a:solidFill>
            <a:srgbClr val="1D6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>
              <a:spcBef>
                <a:spcPct val="0"/>
              </a:spcBef>
              <a:defRPr/>
            </a:pPr>
            <a:r>
              <a:rPr lang="pl-PL" sz="1200" b="1" dirty="0">
                <a:solidFill>
                  <a:schemeClr val="bg1"/>
                </a:solidFill>
              </a:rPr>
              <a:t>Autorzy: Krzysztof Czupryna, Olga Nowotny-Czupryna </a:t>
            </a:r>
          </a:p>
          <a:p>
            <a:pPr marL="263525"/>
            <a:r>
              <a:rPr lang="pl-P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Tytuł: JUDO ADAPTACYJNE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423920" y="1757680"/>
            <a:ext cx="8524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tx2"/>
                </a:solidFill>
              </a:rPr>
              <a:t>Doskonalenie SPRAWNOŚCI  FIZYCZNEJ, zwłaszcza cech ważnych dla rozwoju motorycznego: siła, szybkość, wytrzymałość, równowaga i koordynacja  oraz orientacja przestrzenna. </a:t>
            </a:r>
          </a:p>
          <a:p>
            <a:endParaRPr lang="pl-PL" sz="2800" b="1" dirty="0">
              <a:solidFill>
                <a:schemeClr val="tx2"/>
              </a:solidFill>
            </a:endParaRPr>
          </a:p>
          <a:p>
            <a:r>
              <a:rPr lang="pl-PL" sz="2800" b="1" dirty="0">
                <a:solidFill>
                  <a:schemeClr val="tx2"/>
                </a:solidFill>
              </a:rPr>
              <a:t>„Trening" mózgu poprzez ruch – efekt: doskonalenie integracji sensorycznej.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322320" y="406400"/>
            <a:ext cx="674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36959C"/>
                </a:solidFill>
              </a:rPr>
              <a:t>korzyści prorozwojowe treningu JUDO</a:t>
            </a:r>
          </a:p>
        </p:txBody>
      </p:sp>
      <p:pic>
        <p:nvPicPr>
          <p:cNvPr id="11" name="Obraz 10" descr="IMG_4674.JPG"/>
          <p:cNvPicPr>
            <a:picLocks noChangeAspect="1"/>
          </p:cNvPicPr>
          <p:nvPr/>
        </p:nvPicPr>
        <p:blipFill>
          <a:blip r:embed="rId4" cstate="print"/>
          <a:srcRect l="2277" r="40067"/>
          <a:stretch>
            <a:fillRect/>
          </a:stretch>
        </p:blipFill>
        <p:spPr>
          <a:xfrm>
            <a:off x="203200" y="1610359"/>
            <a:ext cx="2997200" cy="3465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48B8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922391_win32 (1)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60_TF02922391.potx" id="{F2372EC3-6F14-4652-8FF8-8D543344BF14}" vid="{E6DC1F3F-ED11-4BD2-8A07-B0BB8578B9BF}"/>
    </a:ext>
  </a:extLst>
</a:theme>
</file>

<file path=ppt/theme/theme2.xml><?xml version="1.0" encoding="utf-8"?>
<a:theme xmlns:a="http://schemas.openxmlformats.org/drawingml/2006/main" name="Motyw pakietu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tf02922391_win32 (1)</Template>
  <TotalTime>8056</TotalTime>
  <Words>1404</Words>
  <Application>Microsoft Office PowerPoint</Application>
  <PresentationFormat>Panoramiczny</PresentationFormat>
  <Paragraphs>209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tf02922391_win32 (1)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ROK 1 SEMESTR</dc:title>
  <dc:creator>USER</dc:creator>
  <cp:lastModifiedBy>Krzysztof Czupryna</cp:lastModifiedBy>
  <cp:revision>305</cp:revision>
  <dcterms:created xsi:type="dcterms:W3CDTF">2020-10-01T14:47:15Z</dcterms:created>
  <dcterms:modified xsi:type="dcterms:W3CDTF">2025-01-16T13:47:35Z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