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3" r:id="rId4"/>
    <p:sldId id="269" r:id="rId5"/>
    <p:sldId id="258" r:id="rId6"/>
    <p:sldId id="259" r:id="rId7"/>
    <p:sldId id="260" r:id="rId8"/>
    <p:sldId id="265" r:id="rId9"/>
    <p:sldId id="276" r:id="rId10"/>
    <p:sldId id="261" r:id="rId11"/>
    <p:sldId id="266" r:id="rId12"/>
    <p:sldId id="267" r:id="rId13"/>
    <p:sldId id="274" r:id="rId14"/>
    <p:sldId id="275" r:id="rId15"/>
    <p:sldId id="271" r:id="rId16"/>
    <p:sldId id="277" r:id="rId17"/>
    <p:sldId id="278" r:id="rId18"/>
    <p:sldId id="272" r:id="rId19"/>
    <p:sldId id="273" r:id="rId20"/>
    <p:sldId id="279"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2FE9-F68E-4737-91C2-2C7B7C573F9B}" type="datetimeFigureOut">
              <a:rPr lang="cs-CZ" smtClean="0"/>
              <a:t>30.06.2025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55BFC-110C-4198-BD5A-8111F9C9C5A8}" type="slidenum">
              <a:rPr lang="cs-CZ" smtClean="0"/>
              <a:t>‹#›</a:t>
            </a:fld>
            <a:endParaRPr lang="cs-CZ"/>
          </a:p>
        </p:txBody>
      </p:sp>
    </p:spTree>
    <p:extLst>
      <p:ext uri="{BB962C8B-B14F-4D97-AF65-F5344CB8AC3E}">
        <p14:creationId xmlns:p14="http://schemas.microsoft.com/office/powerpoint/2010/main" val="137522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dirty="0"/>
              <a:t>Slide Title: Supporting a Healthy Lifestyle in Our Judo Program</a:t>
            </a:r>
            <a:endParaRPr lang="en-US" dirty="0"/>
          </a:p>
          <a:p>
            <a:r>
              <a:rPr lang="en-US" dirty="0"/>
              <a:t>🎙️ </a:t>
            </a:r>
            <a:r>
              <a:rPr lang="en-US" b="1" dirty="0"/>
              <a:t>Speaker Notes / Script:</a:t>
            </a:r>
            <a:endParaRPr lang="en-US" dirty="0"/>
          </a:p>
          <a:p>
            <a:r>
              <a:rPr lang="en-US" dirty="0"/>
              <a:t>"One of the key pillars of our program is promoting a healthy lifestyle as part of long-term athlete development.</a:t>
            </a:r>
          </a:p>
          <a:p>
            <a:r>
              <a:rPr lang="en-US" dirty="0"/>
              <a:t>From the youngest age groups, we focus not only on judo technique, but also on general physical and mental development. Our youngest judokas train under the guidance of both judo and gymnastics coaches. This early exposure to gymnastics helps improve coordination, balance, and movement control — essential foundations for future progress in judo.</a:t>
            </a:r>
          </a:p>
          <a:p>
            <a:r>
              <a:rPr lang="en-US" dirty="0"/>
              <a:t>To keep things engaging and well-rounded, we organize day camps and summer training camps in cooperation with gymnastics clubs. During winter, our athletes take part in ski camps that offer both physical challenge and fun — while continuing to build endurance and agility.</a:t>
            </a:r>
          </a:p>
          <a:p>
            <a:r>
              <a:rPr lang="en-US" dirty="0"/>
              <a:t>Education is another key element. Throughout the season, we hold lectures and workshops focused on health, nutrition, injury prevention, and overall athlete wellness.</a:t>
            </a:r>
          </a:p>
          <a:p>
            <a:r>
              <a:rPr lang="en-US" dirty="0"/>
              <a:t>At every competition, we take time to remind athletes and parents about the importance of proper nutrition — not just on the day of the event, but before and after as well. We believe that building these habits early is crucial for long-term performance and well-being.</a:t>
            </a:r>
          </a:p>
          <a:p>
            <a:r>
              <a:rPr lang="en-US" dirty="0"/>
              <a:t>We also ensure that our athletes undergo regular medical check-ups, and we carefully monitor and evaluate the results.</a:t>
            </a:r>
          </a:p>
          <a:p>
            <a:r>
              <a:rPr lang="en-US" dirty="0"/>
              <a:t>In terms of injury prevention and recovery, we closely cooperate with a physiotherapist. Stretching routines, functional training, and core stability exercises are integrated into our weekly training plan.</a:t>
            </a:r>
          </a:p>
          <a:p>
            <a:r>
              <a:rPr lang="en-US" dirty="0"/>
              <a:t>Finally, we’re very lucky to work with a club doctor — an orthopedic specialist and former judoka from our own team. Thanks to his background in judo, he can assess injuries in a way that truly understands the sport’s physical demands.</a:t>
            </a:r>
          </a:p>
          <a:p>
            <a:r>
              <a:rPr lang="en-US" dirty="0"/>
              <a:t>This holistic approach allows us not only to develop competitive athletes, but also to support their long-term health and well-being."</a:t>
            </a:r>
          </a:p>
          <a:p>
            <a:endParaRPr lang="cs-CZ" dirty="0"/>
          </a:p>
        </p:txBody>
      </p:sp>
      <p:sp>
        <p:nvSpPr>
          <p:cNvPr id="4" name="Zástupný symbol pro číslo snímku 3"/>
          <p:cNvSpPr>
            <a:spLocks noGrp="1"/>
          </p:cNvSpPr>
          <p:nvPr>
            <p:ph type="sldNum" sz="quarter" idx="5"/>
          </p:nvPr>
        </p:nvSpPr>
        <p:spPr/>
        <p:txBody>
          <a:bodyPr/>
          <a:lstStyle/>
          <a:p>
            <a:fld id="{ED655BFC-110C-4198-BD5A-8111F9C9C5A8}" type="slidenum">
              <a:rPr lang="cs-CZ" smtClean="0"/>
              <a:t>15</a:t>
            </a:fld>
            <a:endParaRPr lang="cs-CZ"/>
          </a:p>
        </p:txBody>
      </p:sp>
    </p:spTree>
    <p:extLst>
      <p:ext uri="{BB962C8B-B14F-4D97-AF65-F5344CB8AC3E}">
        <p14:creationId xmlns:p14="http://schemas.microsoft.com/office/powerpoint/2010/main" val="315189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655BFC-110C-4198-BD5A-8111F9C9C5A8}" type="slidenum">
              <a:rPr lang="cs-CZ" smtClean="0"/>
              <a:t>19</a:t>
            </a:fld>
            <a:endParaRPr lang="cs-CZ"/>
          </a:p>
        </p:txBody>
      </p:sp>
    </p:spTree>
    <p:extLst>
      <p:ext uri="{BB962C8B-B14F-4D97-AF65-F5344CB8AC3E}">
        <p14:creationId xmlns:p14="http://schemas.microsoft.com/office/powerpoint/2010/main" val="335595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13E896-FD00-BDFF-D26B-5CCEB42744C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6708378-A2C1-18E4-BFD5-40C9DE7CB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97A2420-FFD4-C70B-8051-BD5DFD376EBD}"/>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5" name="Zástupný symbol pro zápatí 4">
            <a:extLst>
              <a:ext uri="{FF2B5EF4-FFF2-40B4-BE49-F238E27FC236}">
                <a16:creationId xmlns:a16="http://schemas.microsoft.com/office/drawing/2014/main" id="{1FD6B813-6DCB-8F76-E3CC-939C24FE16E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58367EF-64EB-9A8B-1043-750785DC820D}"/>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159109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1F9EB-8AED-B838-E51A-0B868043918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75445EE-3BC4-5864-6944-C97CFBF94C9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BC7683-29E8-14BC-C94B-7F0B4B359333}"/>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5" name="Zástupný symbol pro zápatí 4">
            <a:extLst>
              <a:ext uri="{FF2B5EF4-FFF2-40B4-BE49-F238E27FC236}">
                <a16:creationId xmlns:a16="http://schemas.microsoft.com/office/drawing/2014/main" id="{8E5F38EB-D233-E4FF-DD09-D498C2D1711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6A4D17C-9AEC-BF58-0F1E-718B6F5DF4D7}"/>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382112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C91DDB1-B5D8-B4E7-E59A-5A32180C6D3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D8A1DF9-80AB-2C24-90CD-6553A1172B3E}"/>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FEFA9E0-C70F-AB70-97DD-DC828BC7C41E}"/>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5" name="Zástupný symbol pro zápatí 4">
            <a:extLst>
              <a:ext uri="{FF2B5EF4-FFF2-40B4-BE49-F238E27FC236}">
                <a16:creationId xmlns:a16="http://schemas.microsoft.com/office/drawing/2014/main" id="{8C56073F-23EB-9629-88FA-1BED02DEA9B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22C54C-9179-A91B-13EA-26BB3BDD3B42}"/>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321303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DC19ED-BBDD-3270-52A1-6C09C793F1C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7BD0618-B64C-3ED8-1EB1-C9C861DD3C6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ACF5746-2893-F83A-0800-B79804C7D2B1}"/>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5" name="Zástupný symbol pro zápatí 4">
            <a:extLst>
              <a:ext uri="{FF2B5EF4-FFF2-40B4-BE49-F238E27FC236}">
                <a16:creationId xmlns:a16="http://schemas.microsoft.com/office/drawing/2014/main" id="{0E0A84DC-5043-2B84-BBD4-ECAB144476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C5EDA28-9B98-3D32-49FA-570476C65BC1}"/>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178147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81A543-E921-1AA1-E29B-EFD8494FAB1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98E4167-7FB0-6D0B-2388-D3F66FFF32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6A01122-C4D7-8820-4880-7CC2075F9BBB}"/>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5" name="Zástupný symbol pro zápatí 4">
            <a:extLst>
              <a:ext uri="{FF2B5EF4-FFF2-40B4-BE49-F238E27FC236}">
                <a16:creationId xmlns:a16="http://schemas.microsoft.com/office/drawing/2014/main" id="{59B57487-596C-F201-8459-13C51148130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A768C25-E5BE-B32C-B14C-479C00397555}"/>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187961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696AF0-1138-6D26-BF07-5913E1CB39E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1C301E0-1523-94E0-F1BF-F58A270CAE0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AF44DA4-A0B6-9094-FF99-D36F3BAC825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B85EA2C-C8DC-53A3-2147-79E95518C86B}"/>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6" name="Zástupný symbol pro zápatí 5">
            <a:extLst>
              <a:ext uri="{FF2B5EF4-FFF2-40B4-BE49-F238E27FC236}">
                <a16:creationId xmlns:a16="http://schemas.microsoft.com/office/drawing/2014/main" id="{2A960DCC-114D-F5D3-FC60-E8AC32D8E4E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85D380B-D6D6-3ABC-0415-D68DD7A78878}"/>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34418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46263E-951E-DC68-B9CA-9FF22741B4E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F82C9CC-4EBB-C2C7-0E88-7C192FD868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BBBB194-B85F-AE7B-6165-FFFDDD6E685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2569297-8EE7-8C72-B220-B485D0CD4A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472BAE2-2D96-42F4-3BDA-BB7273DFB2E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062184F-9C62-FBA7-7491-A2E8719E4F15}"/>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8" name="Zástupný symbol pro zápatí 7">
            <a:extLst>
              <a:ext uri="{FF2B5EF4-FFF2-40B4-BE49-F238E27FC236}">
                <a16:creationId xmlns:a16="http://schemas.microsoft.com/office/drawing/2014/main" id="{0BB76119-5F65-F256-A4E4-5A077B99836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3050374-A9EC-251A-82B3-4BF5434814A4}"/>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100116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6806A4-0A73-AADE-BDEC-8E8ADB64B21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D77603F-C33C-4837-2A05-DC94A1193541}"/>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4" name="Zástupný symbol pro zápatí 3">
            <a:extLst>
              <a:ext uri="{FF2B5EF4-FFF2-40B4-BE49-F238E27FC236}">
                <a16:creationId xmlns:a16="http://schemas.microsoft.com/office/drawing/2014/main" id="{B1F352EF-0025-D717-1D6B-8690931CC38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5689479-4582-AEF8-1755-8E9B5B2C812B}"/>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301917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CCBA2FF-A7A0-2F0D-CB20-DAFED7F4E8E3}"/>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3" name="Zástupný symbol pro zápatí 2">
            <a:extLst>
              <a:ext uri="{FF2B5EF4-FFF2-40B4-BE49-F238E27FC236}">
                <a16:creationId xmlns:a16="http://schemas.microsoft.com/office/drawing/2014/main" id="{7AEF3B0A-F8A3-3D9E-0962-8D6B6E9F55D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BB93780-0931-A9AB-AF96-BD7ADE9F78BC}"/>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307057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9DED34-93E8-1A8B-695D-D61BE429166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B8EF4E3-46D2-8661-7986-D994E154E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2AFEA20-3545-FFF2-7639-D094FBEDA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F2CEE9C-7625-6A16-24FF-72AAD32F5E73}"/>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6" name="Zástupný symbol pro zápatí 5">
            <a:extLst>
              <a:ext uri="{FF2B5EF4-FFF2-40B4-BE49-F238E27FC236}">
                <a16:creationId xmlns:a16="http://schemas.microsoft.com/office/drawing/2014/main" id="{00168B1C-BFCD-D8C7-D095-FAAEDE523C1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7622161-3D2F-E526-4880-A620C92B9C3E}"/>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308619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305ED-3E6B-12D8-02E3-E7DBCBB1FCE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59C6EB6-60B1-AF47-7AAB-4B38ED292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C25A1E5-67BD-DF6A-28B7-66878807F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EAFFFAA-C70F-0ED9-783F-1312822912AF}"/>
              </a:ext>
            </a:extLst>
          </p:cNvPr>
          <p:cNvSpPr>
            <a:spLocks noGrp="1"/>
          </p:cNvSpPr>
          <p:nvPr>
            <p:ph type="dt" sz="half" idx="10"/>
          </p:nvPr>
        </p:nvSpPr>
        <p:spPr/>
        <p:txBody>
          <a:bodyPr/>
          <a:lstStyle/>
          <a:p>
            <a:fld id="{36021548-DEA9-4205-8793-3C05A986ED8A}" type="datetimeFigureOut">
              <a:rPr lang="cs-CZ" smtClean="0"/>
              <a:t>30.06.2025</a:t>
            </a:fld>
            <a:endParaRPr lang="cs-CZ"/>
          </a:p>
        </p:txBody>
      </p:sp>
      <p:sp>
        <p:nvSpPr>
          <p:cNvPr id="6" name="Zástupný symbol pro zápatí 5">
            <a:extLst>
              <a:ext uri="{FF2B5EF4-FFF2-40B4-BE49-F238E27FC236}">
                <a16:creationId xmlns:a16="http://schemas.microsoft.com/office/drawing/2014/main" id="{B3FF5153-452E-1945-A685-999983711B1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5251C3C-F831-D784-83B3-2CD9958E6379}"/>
              </a:ext>
            </a:extLst>
          </p:cNvPr>
          <p:cNvSpPr>
            <a:spLocks noGrp="1"/>
          </p:cNvSpPr>
          <p:nvPr>
            <p:ph type="sldNum" sz="quarter" idx="12"/>
          </p:nvPr>
        </p:nvSpPr>
        <p:spPr/>
        <p:txBody>
          <a:bodyPr/>
          <a:lstStyle/>
          <a:p>
            <a:fld id="{08585ED2-7D8D-4164-A6CC-9FA38553AC66}" type="slidenum">
              <a:rPr lang="cs-CZ" smtClean="0"/>
              <a:t>‹#›</a:t>
            </a:fld>
            <a:endParaRPr lang="cs-CZ"/>
          </a:p>
        </p:txBody>
      </p:sp>
    </p:spTree>
    <p:extLst>
      <p:ext uri="{BB962C8B-B14F-4D97-AF65-F5344CB8AC3E}">
        <p14:creationId xmlns:p14="http://schemas.microsoft.com/office/powerpoint/2010/main" val="135735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A08DEA8-5BA5-50D3-C106-5A5C49DAAB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5ED9F2B-8E9C-3AC0-7C42-D5C59CB5C3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BD928F5-34A7-C174-F87C-070958FED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021548-DEA9-4205-8793-3C05A986ED8A}" type="datetimeFigureOut">
              <a:rPr lang="cs-CZ" smtClean="0"/>
              <a:t>30.06.2025</a:t>
            </a:fld>
            <a:endParaRPr lang="cs-CZ"/>
          </a:p>
        </p:txBody>
      </p:sp>
      <p:sp>
        <p:nvSpPr>
          <p:cNvPr id="5" name="Zástupný symbol pro zápatí 4">
            <a:extLst>
              <a:ext uri="{FF2B5EF4-FFF2-40B4-BE49-F238E27FC236}">
                <a16:creationId xmlns:a16="http://schemas.microsoft.com/office/drawing/2014/main" id="{CAA70022-5FA6-2F02-AB9C-62F580931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BC7AC1B8-77DE-066E-E963-9DAAF8AB4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585ED2-7D8D-4164-A6CC-9FA38553AC66}" type="slidenum">
              <a:rPr lang="cs-CZ" smtClean="0"/>
              <a:t>‹#›</a:t>
            </a:fld>
            <a:endParaRPr lang="cs-CZ"/>
          </a:p>
        </p:txBody>
      </p:sp>
    </p:spTree>
    <p:extLst>
      <p:ext uri="{BB962C8B-B14F-4D97-AF65-F5344CB8AC3E}">
        <p14:creationId xmlns:p14="http://schemas.microsoft.com/office/powerpoint/2010/main" val="235603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C88B7C90-B2B8-38EE-A631-A9291C5A5083}"/>
              </a:ext>
            </a:extLst>
          </p:cNvPr>
          <p:cNvSpPr>
            <a:spLocks noGrp="1"/>
          </p:cNvSpPr>
          <p:nvPr>
            <p:ph type="subTitle" idx="1"/>
          </p:nvPr>
        </p:nvSpPr>
        <p:spPr/>
        <p:txBody>
          <a:bodyPr>
            <a:normAutofit/>
          </a:bodyPr>
          <a:lstStyle/>
          <a:p>
            <a:r>
              <a:rPr lang="cs-CZ" sz="4400" b="1" dirty="0">
                <a:latin typeface="Times New Roman" panose="02020603050405020304" pitchFamily="18" charset="0"/>
                <a:cs typeface="Times New Roman" panose="02020603050405020304" pitchFamily="18" charset="0"/>
              </a:rPr>
              <a:t>HEALTHY LIFESTYLE</a:t>
            </a:r>
          </a:p>
        </p:txBody>
      </p:sp>
    </p:spTree>
    <p:extLst>
      <p:ext uri="{BB962C8B-B14F-4D97-AF65-F5344CB8AC3E}">
        <p14:creationId xmlns:p14="http://schemas.microsoft.com/office/powerpoint/2010/main" val="36265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AAD5A-7943-E8CC-D2D9-362C3E152A6E}"/>
              </a:ext>
            </a:extLst>
          </p:cNvPr>
          <p:cNvSpPr>
            <a:spLocks noGrp="1"/>
          </p:cNvSpPr>
          <p:nvPr>
            <p:ph type="title"/>
          </p:nvPr>
        </p:nvSpPr>
        <p:spPr/>
        <p:txBody>
          <a:bodyPr/>
          <a:lstStyle/>
          <a:p>
            <a:pPr algn="ctr"/>
            <a:r>
              <a:rPr lang="cs-CZ" dirty="0"/>
              <a:t>REALITY</a:t>
            </a:r>
          </a:p>
        </p:txBody>
      </p:sp>
      <p:sp>
        <p:nvSpPr>
          <p:cNvPr id="3" name="Zástupný obsah 2">
            <a:extLst>
              <a:ext uri="{FF2B5EF4-FFF2-40B4-BE49-F238E27FC236}">
                <a16:creationId xmlns:a16="http://schemas.microsoft.com/office/drawing/2014/main" id="{C55BB0C4-E63D-141F-603B-60B332C67F2A}"/>
              </a:ext>
            </a:extLst>
          </p:cNvPr>
          <p:cNvSpPr>
            <a:spLocks noGrp="1"/>
          </p:cNvSpPr>
          <p:nvPr>
            <p:ph idx="1"/>
          </p:nvPr>
        </p:nvSpPr>
        <p:spPr/>
        <p:txBody>
          <a:bodyPr/>
          <a:lstStyle/>
          <a:p>
            <a:endParaRPr lang="cs-CZ" dirty="0"/>
          </a:p>
          <a:p>
            <a:pPr marL="0" indent="0">
              <a:buNone/>
            </a:pPr>
            <a:r>
              <a:rPr lang="cs-CZ" dirty="0"/>
              <a:t>1/ DIET</a:t>
            </a:r>
          </a:p>
          <a:p>
            <a:endParaRPr lang="cs-CZ" dirty="0"/>
          </a:p>
          <a:p>
            <a:r>
              <a:rPr lang="cs-CZ" dirty="0"/>
              <a:t>Many </a:t>
            </a:r>
            <a:r>
              <a:rPr lang="cs-CZ" dirty="0" err="1"/>
              <a:t>athletes</a:t>
            </a:r>
            <a:r>
              <a:rPr lang="cs-CZ" dirty="0"/>
              <a:t> </a:t>
            </a:r>
            <a:r>
              <a:rPr lang="cs-CZ" dirty="0" err="1"/>
              <a:t>lack</a:t>
            </a:r>
            <a:r>
              <a:rPr lang="cs-CZ" dirty="0"/>
              <a:t> </a:t>
            </a:r>
            <a:r>
              <a:rPr lang="cs-CZ" dirty="0" err="1"/>
              <a:t>knowledge</a:t>
            </a:r>
            <a:r>
              <a:rPr lang="cs-CZ" dirty="0"/>
              <a:t> </a:t>
            </a:r>
            <a:r>
              <a:rPr lang="cs-CZ" dirty="0" err="1"/>
              <a:t>about</a:t>
            </a:r>
            <a:r>
              <a:rPr lang="cs-CZ" dirty="0"/>
              <a:t> </a:t>
            </a:r>
            <a:r>
              <a:rPr lang="cs-CZ" dirty="0" err="1"/>
              <a:t>nutrition</a:t>
            </a:r>
            <a:r>
              <a:rPr lang="cs-CZ" dirty="0"/>
              <a:t> (They </a:t>
            </a:r>
            <a:r>
              <a:rPr lang="cs-CZ" dirty="0" err="1"/>
              <a:t>rely</a:t>
            </a:r>
            <a:r>
              <a:rPr lang="cs-CZ" dirty="0"/>
              <a:t> on </a:t>
            </a:r>
            <a:r>
              <a:rPr lang="cs-CZ" dirty="0" err="1"/>
              <a:t>what</a:t>
            </a:r>
            <a:r>
              <a:rPr lang="cs-CZ" dirty="0"/>
              <a:t> </a:t>
            </a:r>
            <a:r>
              <a:rPr lang="cs-CZ" dirty="0" err="1"/>
              <a:t>they</a:t>
            </a:r>
            <a:r>
              <a:rPr lang="cs-CZ" dirty="0"/>
              <a:t> </a:t>
            </a:r>
            <a:r>
              <a:rPr lang="cs-CZ" dirty="0" err="1"/>
              <a:t>get</a:t>
            </a:r>
            <a:r>
              <a:rPr lang="cs-CZ" dirty="0"/>
              <a:t> </a:t>
            </a:r>
            <a:r>
              <a:rPr lang="cs-CZ" dirty="0" err="1"/>
              <a:t>at</a:t>
            </a:r>
            <a:r>
              <a:rPr lang="cs-CZ" dirty="0"/>
              <a:t> </a:t>
            </a:r>
            <a:r>
              <a:rPr lang="cs-CZ" dirty="0" err="1"/>
              <a:t>home</a:t>
            </a:r>
            <a:r>
              <a:rPr lang="cs-CZ" dirty="0"/>
              <a:t> </a:t>
            </a:r>
            <a:r>
              <a:rPr lang="cs-CZ" dirty="0" err="1"/>
              <a:t>or</a:t>
            </a:r>
            <a:r>
              <a:rPr lang="cs-CZ" dirty="0"/>
              <a:t> </a:t>
            </a:r>
            <a:r>
              <a:rPr lang="cs-CZ" dirty="0" err="1"/>
              <a:t>what</a:t>
            </a:r>
            <a:r>
              <a:rPr lang="cs-CZ" dirty="0"/>
              <a:t> </a:t>
            </a:r>
            <a:r>
              <a:rPr lang="cs-CZ" dirty="0" err="1"/>
              <a:t>they</a:t>
            </a:r>
            <a:r>
              <a:rPr lang="cs-CZ" dirty="0"/>
              <a:t> </a:t>
            </a:r>
            <a:r>
              <a:rPr lang="cs-CZ" dirty="0" err="1"/>
              <a:t>buy</a:t>
            </a:r>
            <a:r>
              <a:rPr lang="cs-CZ" dirty="0"/>
              <a:t> </a:t>
            </a:r>
            <a:r>
              <a:rPr lang="cs-CZ" dirty="0" err="1"/>
              <a:t>themselves</a:t>
            </a:r>
            <a:r>
              <a:rPr lang="cs-CZ" dirty="0"/>
              <a:t>)</a:t>
            </a:r>
          </a:p>
          <a:p>
            <a:r>
              <a:rPr lang="cs-CZ" dirty="0"/>
              <a:t>Preference </a:t>
            </a:r>
            <a:r>
              <a:rPr lang="cs-CZ" dirty="0" err="1"/>
              <a:t>for</a:t>
            </a:r>
            <a:r>
              <a:rPr lang="cs-CZ" dirty="0"/>
              <a:t> fast food, </a:t>
            </a:r>
            <a:r>
              <a:rPr lang="cs-CZ" dirty="0" err="1"/>
              <a:t>sweets</a:t>
            </a:r>
            <a:r>
              <a:rPr lang="cs-CZ" dirty="0"/>
              <a:t>, and </a:t>
            </a:r>
            <a:r>
              <a:rPr lang="cs-CZ" dirty="0" err="1"/>
              <a:t>energy</a:t>
            </a:r>
            <a:r>
              <a:rPr lang="cs-CZ" dirty="0"/>
              <a:t> </a:t>
            </a:r>
            <a:r>
              <a:rPr lang="cs-CZ" dirty="0" err="1"/>
              <a:t>drinks</a:t>
            </a:r>
            <a:endParaRPr lang="cs-CZ" dirty="0"/>
          </a:p>
          <a:p>
            <a:r>
              <a:rPr lang="cs-CZ" dirty="0" err="1"/>
              <a:t>Unsafe</a:t>
            </a:r>
            <a:r>
              <a:rPr lang="cs-CZ" dirty="0"/>
              <a:t> </a:t>
            </a:r>
            <a:r>
              <a:rPr lang="cs-CZ" dirty="0" err="1"/>
              <a:t>or</a:t>
            </a:r>
            <a:r>
              <a:rPr lang="cs-CZ" dirty="0"/>
              <a:t> </a:t>
            </a:r>
            <a:r>
              <a:rPr lang="cs-CZ" dirty="0" err="1"/>
              <a:t>harmful</a:t>
            </a:r>
            <a:r>
              <a:rPr lang="cs-CZ" dirty="0"/>
              <a:t> </a:t>
            </a:r>
            <a:r>
              <a:rPr lang="cs-CZ" dirty="0" err="1"/>
              <a:t>weight</a:t>
            </a:r>
            <a:r>
              <a:rPr lang="cs-CZ" dirty="0"/>
              <a:t> </a:t>
            </a:r>
            <a:r>
              <a:rPr lang="cs-CZ" dirty="0" err="1"/>
              <a:t>cutting</a:t>
            </a:r>
            <a:r>
              <a:rPr lang="cs-CZ" dirty="0"/>
              <a:t> </a:t>
            </a:r>
            <a:r>
              <a:rPr lang="cs-CZ" dirty="0" err="1"/>
              <a:t>practices</a:t>
            </a:r>
            <a:r>
              <a:rPr lang="cs-CZ" dirty="0"/>
              <a:t>: </a:t>
            </a:r>
            <a:r>
              <a:rPr lang="cs-CZ" dirty="0" err="1"/>
              <a:t>fasting</a:t>
            </a:r>
            <a:r>
              <a:rPr lang="cs-CZ" dirty="0"/>
              <a:t>, </a:t>
            </a:r>
            <a:r>
              <a:rPr lang="cs-CZ" dirty="0" err="1"/>
              <a:t>extreme</a:t>
            </a:r>
            <a:r>
              <a:rPr lang="cs-CZ" dirty="0"/>
              <a:t> </a:t>
            </a:r>
            <a:r>
              <a:rPr lang="cs-CZ" dirty="0" err="1"/>
              <a:t>dehydration</a:t>
            </a:r>
            <a:r>
              <a:rPr lang="cs-CZ" dirty="0"/>
              <a:t>…</a:t>
            </a:r>
          </a:p>
        </p:txBody>
      </p:sp>
    </p:spTree>
    <p:extLst>
      <p:ext uri="{BB962C8B-B14F-4D97-AF65-F5344CB8AC3E}">
        <p14:creationId xmlns:p14="http://schemas.microsoft.com/office/powerpoint/2010/main" val="344507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886C649-D334-4DEC-D282-F490F7AB6387}"/>
              </a:ext>
            </a:extLst>
          </p:cNvPr>
          <p:cNvSpPr>
            <a:spLocks noGrp="1"/>
          </p:cNvSpPr>
          <p:nvPr>
            <p:ph type="title"/>
          </p:nvPr>
        </p:nvSpPr>
        <p:spPr/>
        <p:txBody>
          <a:bodyPr/>
          <a:lstStyle/>
          <a:p>
            <a:endParaRPr lang="cs-CZ"/>
          </a:p>
        </p:txBody>
      </p:sp>
      <p:pic>
        <p:nvPicPr>
          <p:cNvPr id="7" name="Zástupný obsah 6" descr="Obsah obrázku oblečení, osoba, jídlo, stůl&#10;&#10;Obsah generovaný pomocí AI může být nesprávný.">
            <a:extLst>
              <a:ext uri="{FF2B5EF4-FFF2-40B4-BE49-F238E27FC236}">
                <a16:creationId xmlns:a16="http://schemas.microsoft.com/office/drawing/2014/main" id="{A9FDFD94-AC77-6020-08F3-B93F8CBC05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3708" y="523081"/>
            <a:ext cx="5044583" cy="5811838"/>
          </a:xfrm>
        </p:spPr>
      </p:pic>
    </p:spTree>
    <p:extLst>
      <p:ext uri="{BB962C8B-B14F-4D97-AF65-F5344CB8AC3E}">
        <p14:creationId xmlns:p14="http://schemas.microsoft.com/office/powerpoint/2010/main" val="197456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A8C7DE2-1951-CB5F-4938-C440B78860CC}"/>
              </a:ext>
            </a:extLst>
          </p:cNvPr>
          <p:cNvSpPr>
            <a:spLocks noGrp="1"/>
          </p:cNvSpPr>
          <p:nvPr>
            <p:ph type="title"/>
          </p:nvPr>
        </p:nvSpPr>
        <p:spPr>
          <a:xfrm>
            <a:off x="511629" y="365125"/>
            <a:ext cx="11342914" cy="1325563"/>
          </a:xfrm>
        </p:spPr>
        <p:txBody>
          <a:bodyPr>
            <a:normAutofit/>
          </a:bodyPr>
          <a:lstStyle/>
          <a:p>
            <a:r>
              <a:rPr lang="cs-CZ" sz="4000" dirty="0" err="1"/>
              <a:t>Unfortunately</a:t>
            </a:r>
            <a:r>
              <a:rPr lang="cs-CZ" sz="4000" dirty="0"/>
              <a:t>, </a:t>
            </a:r>
            <a:r>
              <a:rPr lang="cs-CZ" sz="4000" dirty="0" err="1"/>
              <a:t>sometimes</a:t>
            </a:r>
            <a:r>
              <a:rPr lang="cs-CZ" sz="4000" dirty="0"/>
              <a:t> </a:t>
            </a:r>
            <a:r>
              <a:rPr lang="cs-CZ" sz="4000" dirty="0" err="1"/>
              <a:t>parents</a:t>
            </a:r>
            <a:r>
              <a:rPr lang="cs-CZ" sz="4000" dirty="0"/>
              <a:t> lead by </a:t>
            </a:r>
            <a:r>
              <a:rPr lang="cs-CZ" sz="4000" dirty="0" err="1"/>
              <a:t>example</a:t>
            </a:r>
            <a:endParaRPr lang="cs-CZ" sz="4000" dirty="0"/>
          </a:p>
        </p:txBody>
      </p:sp>
      <p:pic>
        <p:nvPicPr>
          <p:cNvPr id="7" name="Zástupný obsah 6" descr="Obsah obrázku osoba, Lidská tvář, oblečení, úsměv&#10;&#10;Obsah generovaný pomocí AI může být nesprávný.">
            <a:extLst>
              <a:ext uri="{FF2B5EF4-FFF2-40B4-BE49-F238E27FC236}">
                <a16:creationId xmlns:a16="http://schemas.microsoft.com/office/drawing/2014/main" id="{DD781624-CE60-893F-84FC-2C3C3B02FF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01584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C91132-7BEB-5BCE-716F-FE13491B31CA}"/>
              </a:ext>
            </a:extLst>
          </p:cNvPr>
          <p:cNvSpPr>
            <a:spLocks noGrp="1"/>
          </p:cNvSpPr>
          <p:nvPr>
            <p:ph type="title"/>
          </p:nvPr>
        </p:nvSpPr>
        <p:spPr/>
        <p:txBody>
          <a:bodyPr/>
          <a:lstStyle/>
          <a:p>
            <a:r>
              <a:rPr lang="cs-CZ" dirty="0"/>
              <a:t>🛌 </a:t>
            </a:r>
            <a:r>
              <a:rPr lang="cs-CZ" b="1" dirty="0" err="1"/>
              <a:t>Sleep</a:t>
            </a:r>
            <a:r>
              <a:rPr lang="cs-CZ" b="1" dirty="0"/>
              <a:t> &amp; </a:t>
            </a:r>
            <a:r>
              <a:rPr lang="cs-CZ" b="1" dirty="0" err="1"/>
              <a:t>Recovery</a:t>
            </a:r>
            <a:endParaRPr lang="cs-CZ" dirty="0"/>
          </a:p>
        </p:txBody>
      </p:sp>
      <p:sp>
        <p:nvSpPr>
          <p:cNvPr id="3" name="Zástupný obsah 2">
            <a:extLst>
              <a:ext uri="{FF2B5EF4-FFF2-40B4-BE49-F238E27FC236}">
                <a16:creationId xmlns:a16="http://schemas.microsoft.com/office/drawing/2014/main" id="{3628D65C-D6C5-FE57-E97F-9AC3FF3E6964}"/>
              </a:ext>
            </a:extLst>
          </p:cNvPr>
          <p:cNvSpPr>
            <a:spLocks noGrp="1"/>
          </p:cNvSpPr>
          <p:nvPr>
            <p:ph idx="1"/>
          </p:nvPr>
        </p:nvSpPr>
        <p:spPr/>
        <p:txBody>
          <a:bodyPr/>
          <a:lstStyle/>
          <a:p>
            <a:r>
              <a:rPr lang="en-US" b="1" dirty="0"/>
              <a:t>Common Challenges:</a:t>
            </a:r>
          </a:p>
          <a:p>
            <a:r>
              <a:rPr lang="en-US" dirty="0"/>
              <a:t>Insufficient</a:t>
            </a:r>
            <a:r>
              <a:rPr lang="cs-CZ" dirty="0"/>
              <a:t> - </a:t>
            </a:r>
            <a:r>
              <a:rPr lang="cs-CZ" dirty="0" err="1"/>
              <a:t>little</a:t>
            </a:r>
            <a:r>
              <a:rPr lang="en-US" dirty="0"/>
              <a:t> sleep</a:t>
            </a:r>
            <a:br>
              <a:rPr lang="en-US" dirty="0"/>
            </a:br>
            <a:r>
              <a:rPr lang="en-US" dirty="0"/>
              <a:t>– Often caused by </a:t>
            </a:r>
            <a:r>
              <a:rPr lang="en-US" b="1" dirty="0"/>
              <a:t>excessive screen time</a:t>
            </a:r>
            <a:r>
              <a:rPr lang="en-US" dirty="0"/>
              <a:t> (phones, gaming, social media)</a:t>
            </a:r>
          </a:p>
          <a:p>
            <a:r>
              <a:rPr lang="en-US" dirty="0"/>
              <a:t>Lack of regular recovery routines</a:t>
            </a:r>
            <a:br>
              <a:rPr lang="en-US" dirty="0"/>
            </a:br>
            <a:r>
              <a:rPr lang="en-US" dirty="0"/>
              <a:t>– No time for </a:t>
            </a:r>
            <a:r>
              <a:rPr lang="en-US" b="1" dirty="0"/>
              <a:t>active rest</a:t>
            </a:r>
            <a:r>
              <a:rPr lang="en-US" dirty="0"/>
              <a:t>, stretching, or mental regeneration</a:t>
            </a:r>
          </a:p>
          <a:p>
            <a:endParaRPr lang="cs-CZ" dirty="0"/>
          </a:p>
        </p:txBody>
      </p:sp>
    </p:spTree>
    <p:extLst>
      <p:ext uri="{BB962C8B-B14F-4D97-AF65-F5344CB8AC3E}">
        <p14:creationId xmlns:p14="http://schemas.microsoft.com/office/powerpoint/2010/main" val="378609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45C2-12F7-E207-8C1E-A171F67CE751}"/>
              </a:ext>
            </a:extLst>
          </p:cNvPr>
          <p:cNvSpPr>
            <a:spLocks noGrp="1"/>
          </p:cNvSpPr>
          <p:nvPr>
            <p:ph type="title"/>
          </p:nvPr>
        </p:nvSpPr>
        <p:spPr/>
        <p:txBody>
          <a:bodyPr/>
          <a:lstStyle/>
          <a:p>
            <a:r>
              <a:rPr lang="cs-CZ" dirty="0"/>
              <a:t>💧 </a:t>
            </a:r>
            <a:r>
              <a:rPr lang="cs-CZ" b="1" dirty="0" err="1"/>
              <a:t>Hydration</a:t>
            </a:r>
            <a:r>
              <a:rPr lang="cs-CZ" b="1" dirty="0"/>
              <a:t> </a:t>
            </a:r>
            <a:r>
              <a:rPr lang="cs-CZ" b="1" dirty="0" err="1"/>
              <a:t>Habits</a:t>
            </a:r>
            <a:endParaRPr lang="cs-CZ" dirty="0"/>
          </a:p>
        </p:txBody>
      </p:sp>
      <p:sp>
        <p:nvSpPr>
          <p:cNvPr id="3" name="Zástupný obsah 2">
            <a:extLst>
              <a:ext uri="{FF2B5EF4-FFF2-40B4-BE49-F238E27FC236}">
                <a16:creationId xmlns:a16="http://schemas.microsoft.com/office/drawing/2014/main" id="{E63C5F76-2292-B2A7-8889-FB29372EC8F4}"/>
              </a:ext>
            </a:extLst>
          </p:cNvPr>
          <p:cNvSpPr>
            <a:spLocks noGrp="1"/>
          </p:cNvSpPr>
          <p:nvPr>
            <p:ph idx="1"/>
          </p:nvPr>
        </p:nvSpPr>
        <p:spPr/>
        <p:txBody>
          <a:bodyPr/>
          <a:lstStyle/>
          <a:p>
            <a:r>
              <a:rPr lang="en-US" b="1" dirty="0"/>
              <a:t>What We Often See:</a:t>
            </a:r>
          </a:p>
          <a:p>
            <a:r>
              <a:rPr lang="en-US" b="1" dirty="0"/>
              <a:t>Low daily fluid intake</a:t>
            </a:r>
            <a:endParaRPr lang="en-US" dirty="0"/>
          </a:p>
          <a:p>
            <a:r>
              <a:rPr lang="en-US" dirty="0"/>
              <a:t>Poor beverage choices:</a:t>
            </a:r>
            <a:br>
              <a:rPr lang="en-US" dirty="0"/>
            </a:br>
            <a:r>
              <a:rPr lang="en-US" dirty="0"/>
              <a:t>– </a:t>
            </a:r>
            <a:r>
              <a:rPr lang="en-US" b="1" dirty="0"/>
              <a:t>Sugary sodas</a:t>
            </a:r>
            <a:r>
              <a:rPr lang="en-US" dirty="0"/>
              <a:t>, </a:t>
            </a:r>
            <a:r>
              <a:rPr lang="en-US" b="1" dirty="0"/>
              <a:t>energy drinks</a:t>
            </a:r>
            <a:r>
              <a:rPr lang="en-US" dirty="0"/>
              <a:t>, and other stimulants</a:t>
            </a:r>
          </a:p>
          <a:p>
            <a:endParaRPr lang="cs-CZ" dirty="0"/>
          </a:p>
        </p:txBody>
      </p:sp>
    </p:spTree>
    <p:extLst>
      <p:ext uri="{BB962C8B-B14F-4D97-AF65-F5344CB8AC3E}">
        <p14:creationId xmlns:p14="http://schemas.microsoft.com/office/powerpoint/2010/main" val="3367117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591EF577-BA8C-8D2B-A91B-46E8895337A0}"/>
              </a:ext>
            </a:extLst>
          </p:cNvPr>
          <p:cNvSpPr>
            <a:spLocks noGrp="1"/>
          </p:cNvSpPr>
          <p:nvPr>
            <p:ph type="title"/>
          </p:nvPr>
        </p:nvSpPr>
        <p:spPr/>
        <p:txBody>
          <a:bodyPr/>
          <a:lstStyle/>
          <a:p>
            <a:r>
              <a:rPr lang="en-US" dirty="0"/>
              <a:t>Supporting a Healthy Lifestyle in Our Judo Program</a:t>
            </a:r>
            <a:endParaRPr lang="cs-CZ" dirty="0"/>
          </a:p>
        </p:txBody>
      </p:sp>
      <p:sp>
        <p:nvSpPr>
          <p:cNvPr id="5" name="Rectangle 1">
            <a:extLst>
              <a:ext uri="{FF2B5EF4-FFF2-40B4-BE49-F238E27FC236}">
                <a16:creationId xmlns:a16="http://schemas.microsoft.com/office/drawing/2014/main" id="{3E2853F2-5C97-9AA8-FE90-8AF3047E8F1F}"/>
              </a:ext>
            </a:extLst>
          </p:cNvPr>
          <p:cNvSpPr>
            <a:spLocks noGrp="1" noChangeArrowheads="1"/>
          </p:cNvSpPr>
          <p:nvPr>
            <p:ph idx="1"/>
          </p:nvPr>
        </p:nvSpPr>
        <p:spPr bwMode="auto">
          <a:xfrm>
            <a:off x="838199" y="1609067"/>
            <a:ext cx="10515599"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Long-term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athlete</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development</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raise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our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judokas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from</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very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beginning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focusing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on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general</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physical</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mental</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development.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Early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foundation</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with</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gymnastics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gymnastics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coach</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supports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our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youngest</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children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along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side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judo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coaches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build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coordination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movement</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skills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Multisport</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camps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b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organize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Day</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camps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summer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training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camps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collaboration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with</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gymnastics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coaches</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Winter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training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camps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including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skiing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instruction</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483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74AF47-906C-5D1C-1183-19957E301D9C}"/>
              </a:ext>
            </a:extLst>
          </p:cNvPr>
          <p:cNvSpPr>
            <a:spLocks noGrp="1"/>
          </p:cNvSpPr>
          <p:nvPr>
            <p:ph type="title"/>
          </p:nvPr>
        </p:nvSpPr>
        <p:spPr/>
        <p:txBody>
          <a:bodyPr/>
          <a:lstStyle/>
          <a:p>
            <a:endParaRPr lang="cs-CZ"/>
          </a:p>
        </p:txBody>
      </p:sp>
      <p:pic>
        <p:nvPicPr>
          <p:cNvPr id="5" name="Zástupný obsah 4" descr="Obsah obrázku venku, oblečení, osoba, chlapec&#10;&#10;Obsah generovaný pomocí AI může být nesprávný.">
            <a:extLst>
              <a:ext uri="{FF2B5EF4-FFF2-40B4-BE49-F238E27FC236}">
                <a16:creationId xmlns:a16="http://schemas.microsoft.com/office/drawing/2014/main" id="{4597BD32-1BFB-9CE8-FDFE-AFB1328EA6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8301" y="662470"/>
            <a:ext cx="7675398" cy="5949921"/>
          </a:xfrm>
        </p:spPr>
      </p:pic>
    </p:spTree>
    <p:extLst>
      <p:ext uri="{BB962C8B-B14F-4D97-AF65-F5344CB8AC3E}">
        <p14:creationId xmlns:p14="http://schemas.microsoft.com/office/powerpoint/2010/main" val="50099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DAA70E-6C54-263F-BAE4-EC2ABFD00BD5}"/>
              </a:ext>
            </a:extLst>
          </p:cNvPr>
          <p:cNvSpPr>
            <a:spLocks noGrp="1"/>
          </p:cNvSpPr>
          <p:nvPr>
            <p:ph type="title"/>
          </p:nvPr>
        </p:nvSpPr>
        <p:spPr/>
        <p:txBody>
          <a:bodyPr/>
          <a:lstStyle/>
          <a:p>
            <a:endParaRPr lang="cs-CZ"/>
          </a:p>
        </p:txBody>
      </p:sp>
      <p:pic>
        <p:nvPicPr>
          <p:cNvPr id="5" name="Zástupný obsah 4" descr="Obsah obrázku sport, osoba, judo, oblečení&#10;&#10;Obsah generovaný pomocí AI může být nesprávný.">
            <a:extLst>
              <a:ext uri="{FF2B5EF4-FFF2-40B4-BE49-F238E27FC236}">
                <a16:creationId xmlns:a16="http://schemas.microsoft.com/office/drawing/2014/main" id="{D2FD285D-8F98-B1CD-4BDC-3D7BF8618E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487" y="1206998"/>
            <a:ext cx="11441644" cy="4969965"/>
          </a:xfrm>
        </p:spPr>
      </p:pic>
    </p:spTree>
    <p:extLst>
      <p:ext uri="{BB962C8B-B14F-4D97-AF65-F5344CB8AC3E}">
        <p14:creationId xmlns:p14="http://schemas.microsoft.com/office/powerpoint/2010/main" val="374398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75A952B-88B8-8A6C-B25F-B8BF5BD0D6FB}"/>
              </a:ext>
            </a:extLst>
          </p:cNvPr>
          <p:cNvSpPr>
            <a:spLocks noGrp="1"/>
          </p:cNvSpPr>
          <p:nvPr>
            <p:ph type="title"/>
          </p:nvPr>
        </p:nvSpPr>
        <p:spPr/>
        <p:txBody>
          <a:bodyPr/>
          <a:lstStyle/>
          <a:p>
            <a:endParaRPr lang="cs-CZ"/>
          </a:p>
        </p:txBody>
      </p:sp>
      <p:sp>
        <p:nvSpPr>
          <p:cNvPr id="16" name="Rectangle 8">
            <a:extLst>
              <a:ext uri="{FF2B5EF4-FFF2-40B4-BE49-F238E27FC236}">
                <a16:creationId xmlns:a16="http://schemas.microsoft.com/office/drawing/2014/main" id="{CCC99281-3EEF-737B-3318-E2F65299DC8A}"/>
              </a:ext>
            </a:extLst>
          </p:cNvPr>
          <p:cNvSpPr>
            <a:spLocks noGrp="1" noChangeArrowheads="1"/>
          </p:cNvSpPr>
          <p:nvPr>
            <p:ph idx="1"/>
          </p:nvPr>
        </p:nvSpPr>
        <p:spPr bwMode="auto">
          <a:xfrm>
            <a:off x="838200" y="2093080"/>
            <a:ext cx="10498387"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Educational</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activities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Regular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lectures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workshops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on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health</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training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lifestyle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topics</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Nutrition</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awareness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each</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competition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highlight</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basic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nutritional</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rules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p>
          <a:p>
            <a:pPr marL="0" marR="0" lvl="0" indent="0" algn="l" defTabSz="914400" rtl="0" eaLnBrk="0" fontAlgn="base" latinLnBrk="0" hangingPunct="0">
              <a:lnSpc>
                <a:spcPct val="100000"/>
              </a:lnSpc>
              <a:spcBef>
                <a:spcPct val="0"/>
              </a:spcBef>
              <a:spcAft>
                <a:spcPct val="0"/>
              </a:spcAft>
              <a:buClrTx/>
              <a:buSzTx/>
              <a:buNone/>
              <a:tabLst/>
            </a:pPr>
            <a:r>
              <a:rPr lang="cs-CZ" altLang="cs-CZ" dirty="0">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what</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eat</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before</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during</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after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matches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Medical</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monitoring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Routine</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medical</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check-ups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all</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athletes</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Health</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data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reviewed</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tracked</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over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time</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390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F0FE87-7D97-C434-5835-D532C2BC82E4}"/>
              </a:ext>
            </a:extLst>
          </p:cNvPr>
          <p:cNvSpPr>
            <a:spLocks noGrp="1"/>
          </p:cNvSpPr>
          <p:nvPr>
            <p:ph type="title"/>
          </p:nvPr>
        </p:nvSpPr>
        <p:spPr/>
        <p:txBody>
          <a:bodyPr/>
          <a:lstStyle/>
          <a:p>
            <a:endParaRPr lang="cs-CZ" dirty="0"/>
          </a:p>
        </p:txBody>
      </p:sp>
      <p:sp>
        <p:nvSpPr>
          <p:cNvPr id="4" name="Rectangle 1">
            <a:extLst>
              <a:ext uri="{FF2B5EF4-FFF2-40B4-BE49-F238E27FC236}">
                <a16:creationId xmlns:a16="http://schemas.microsoft.com/office/drawing/2014/main" id="{FBCA8D85-D430-403A-8049-175E19EDBFD5}"/>
              </a:ext>
            </a:extLst>
          </p:cNvPr>
          <p:cNvSpPr>
            <a:spLocks noGrp="1" noChangeArrowheads="1"/>
          </p:cNvSpPr>
          <p:nvPr>
            <p:ph idx="1"/>
          </p:nvPr>
        </p:nvSpPr>
        <p:spPr bwMode="auto">
          <a:xfrm>
            <a:off x="838200" y="1877636"/>
            <a:ext cx="9743373"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Physiotherapy</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support</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Cooperation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with</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physiotherapist</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Regular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sessions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focused</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on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stretching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injury</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prevention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None/>
              <a:tabLst/>
            </a:pPr>
            <a:r>
              <a:rPr lang="cs-CZ" altLang="cs-CZ" dirty="0">
                <a:latin typeface="Times New Roman" panose="02020603050405020304" pitchFamily="18" charset="0"/>
                <a:cs typeface="Times New Roman" panose="02020603050405020304" pitchFamily="18" charset="0"/>
              </a:rPr>
              <a:t>  </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and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core</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muscle</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strengthening</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Individualized</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treatment</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when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needed</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Club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doctor</a:t>
            </a: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cs-CZ" altLang="cs-CZ"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orthopedist</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former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judoka</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club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member</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Assesses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injuries</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with</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understanding</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of</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judo-</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specific</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cs-CZ" altLang="cs-CZ"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demands</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276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125472-95D9-FB6C-430D-2D3E2A8B8B7A}"/>
              </a:ext>
            </a:extLst>
          </p:cNvPr>
          <p:cNvSpPr>
            <a:spLocks noGrp="1"/>
          </p:cNvSpPr>
          <p:nvPr>
            <p:ph type="ctrTitle"/>
          </p:nvPr>
        </p:nvSpPr>
        <p:spPr>
          <a:xfrm>
            <a:off x="1524000" y="566057"/>
            <a:ext cx="9144000" cy="2781980"/>
          </a:xfrm>
        </p:spPr>
        <p:txBody>
          <a:bodyPr>
            <a:normAutofit/>
          </a:bodyPr>
          <a:lstStyle/>
          <a:p>
            <a:pPr algn="ctr"/>
            <a:r>
              <a:rPr lang="cs-CZ" sz="4800" dirty="0">
                <a:latin typeface="Times New Roman" panose="02020603050405020304" pitchFamily="18" charset="0"/>
                <a:cs typeface="Times New Roman" panose="02020603050405020304" pitchFamily="18" charset="0"/>
              </a:rPr>
              <a:t>Czech Judo </a:t>
            </a:r>
            <a:r>
              <a:rPr lang="cs-CZ" sz="4800" dirty="0" err="1">
                <a:latin typeface="Times New Roman" panose="02020603050405020304" pitchFamily="18" charset="0"/>
                <a:cs typeface="Times New Roman" panose="02020603050405020304" pitchFamily="18" charset="0"/>
              </a:rPr>
              <a:t>Federation</a:t>
            </a:r>
            <a:br>
              <a:rPr lang="cs-CZ" sz="4800" dirty="0">
                <a:latin typeface="Times New Roman" panose="02020603050405020304" pitchFamily="18" charset="0"/>
                <a:cs typeface="Times New Roman" panose="02020603050405020304" pitchFamily="18" charset="0"/>
              </a:rPr>
            </a:br>
            <a:r>
              <a:rPr lang="cs-CZ" sz="4800" dirty="0" err="1">
                <a:latin typeface="Times New Roman" panose="02020603050405020304" pitchFamily="18" charset="0"/>
                <a:cs typeface="Times New Roman" panose="02020603050405020304" pitchFamily="18" charset="0"/>
              </a:rPr>
              <a:t>founded</a:t>
            </a:r>
            <a:r>
              <a:rPr lang="cs-CZ" sz="4800" dirty="0">
                <a:latin typeface="Times New Roman" panose="02020603050405020304" pitchFamily="18" charset="0"/>
                <a:cs typeface="Times New Roman" panose="02020603050405020304" pitchFamily="18" charset="0"/>
              </a:rPr>
              <a:t> 1993</a:t>
            </a:r>
            <a:br>
              <a:rPr lang="cs-CZ" sz="4800" dirty="0">
                <a:latin typeface="Times New Roman" panose="02020603050405020304" pitchFamily="18" charset="0"/>
                <a:cs typeface="Times New Roman" panose="02020603050405020304" pitchFamily="18" charset="0"/>
              </a:rPr>
            </a:br>
            <a:br>
              <a:rPr lang="cs-CZ" sz="4800" dirty="0">
                <a:latin typeface="Times New Roman" panose="02020603050405020304" pitchFamily="18" charset="0"/>
                <a:cs typeface="Times New Roman" panose="02020603050405020304" pitchFamily="18" charset="0"/>
              </a:rPr>
            </a:br>
            <a:endParaRPr lang="cs-CZ" sz="4800" dirty="0">
              <a:latin typeface="Times New Roman" panose="02020603050405020304" pitchFamily="18" charset="0"/>
              <a:cs typeface="Times New Roman" panose="02020603050405020304" pitchFamily="18" charset="0"/>
            </a:endParaRPr>
          </a:p>
        </p:txBody>
      </p:sp>
      <p:sp>
        <p:nvSpPr>
          <p:cNvPr id="6" name="Podnadpis 5">
            <a:extLst>
              <a:ext uri="{FF2B5EF4-FFF2-40B4-BE49-F238E27FC236}">
                <a16:creationId xmlns:a16="http://schemas.microsoft.com/office/drawing/2014/main" id="{95647624-45E3-9964-E9A7-2C7DE817FBE4}"/>
              </a:ext>
            </a:extLst>
          </p:cNvPr>
          <p:cNvSpPr>
            <a:spLocks noGrp="1"/>
          </p:cNvSpPr>
          <p:nvPr>
            <p:ph type="subTitle" idx="1"/>
          </p:nvPr>
        </p:nvSpPr>
        <p:spPr>
          <a:xfrm>
            <a:off x="1523999" y="4477658"/>
            <a:ext cx="9633857" cy="1419904"/>
          </a:xfrm>
        </p:spPr>
        <p:txBody>
          <a:bodyPr>
            <a:normAutofit/>
          </a:bodyPr>
          <a:lstStyle/>
          <a:p>
            <a:r>
              <a:rPr lang="cs-CZ" sz="2800" b="1" dirty="0" err="1">
                <a:latin typeface="Times New Roman" panose="02020603050405020304" pitchFamily="18" charset="0"/>
                <a:cs typeface="Times New Roman" panose="02020603050405020304" pitchFamily="18" charset="0"/>
              </a:rPr>
              <a:t>Number</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of</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members</a:t>
            </a:r>
            <a:r>
              <a:rPr lang="cs-CZ" sz="2800" b="1" dirty="0">
                <a:latin typeface="Times New Roman" panose="02020603050405020304" pitchFamily="18" charset="0"/>
                <a:cs typeface="Times New Roman" panose="02020603050405020304" pitchFamily="18" charset="0"/>
              </a:rPr>
              <a:t> (2025) 25 600</a:t>
            </a:r>
          </a:p>
          <a:p>
            <a:r>
              <a:rPr lang="cs-CZ" sz="2800" b="1" dirty="0" err="1">
                <a:latin typeface="Times New Roman" panose="02020603050405020304" pitchFamily="18" charset="0"/>
                <a:cs typeface="Times New Roman" panose="02020603050405020304" pitchFamily="18" charset="0"/>
              </a:rPr>
              <a:t>Number</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of</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clubs</a:t>
            </a:r>
            <a:r>
              <a:rPr lang="cs-CZ" sz="2800" b="1" dirty="0">
                <a:latin typeface="Times New Roman" panose="02020603050405020304" pitchFamily="18" charset="0"/>
                <a:cs typeface="Times New Roman" panose="02020603050405020304" pitchFamily="18" charset="0"/>
              </a:rPr>
              <a:t> (2025) 212</a:t>
            </a:r>
          </a:p>
        </p:txBody>
      </p:sp>
      <p:pic>
        <p:nvPicPr>
          <p:cNvPr id="5" name="Zástupný obsah 4" descr="Obsah obrázku text, kruh, logo, emblém&#10;&#10;Obsah generovaný pomocí AI může být nesprávný.">
            <a:extLst>
              <a:ext uri="{FF2B5EF4-FFF2-40B4-BE49-F238E27FC236}">
                <a16:creationId xmlns:a16="http://schemas.microsoft.com/office/drawing/2014/main" id="{E37D4D4D-759F-B849-C36E-07E9D0A001F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839607" y="1850571"/>
            <a:ext cx="2791280" cy="2627087"/>
          </a:xfrm>
        </p:spPr>
      </p:pic>
    </p:spTree>
    <p:extLst>
      <p:ext uri="{BB962C8B-B14F-4D97-AF65-F5344CB8AC3E}">
        <p14:creationId xmlns:p14="http://schemas.microsoft.com/office/powerpoint/2010/main" val="1690317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B79A13-5FEB-0778-F581-5F31CF690223}"/>
              </a:ext>
            </a:extLst>
          </p:cNvPr>
          <p:cNvSpPr>
            <a:spLocks noGrp="1"/>
          </p:cNvSpPr>
          <p:nvPr>
            <p:ph type="title"/>
          </p:nvPr>
        </p:nvSpPr>
        <p:spPr/>
        <p:txBody>
          <a:bodyPr/>
          <a:lstStyle/>
          <a:p>
            <a:pPr algn="ctr"/>
            <a:r>
              <a:rPr lang="cs-CZ" b="1" dirty="0"/>
              <a:t>THEN WE WIN</a:t>
            </a:r>
          </a:p>
        </p:txBody>
      </p:sp>
      <p:pic>
        <p:nvPicPr>
          <p:cNvPr id="5" name="Zástupný obsah 4" descr="Obsah obrázku oblečení, osoba, skupina, pózování&#10;&#10;Obsah generovaný pomocí AI může být nesprávný.">
            <a:extLst>
              <a:ext uri="{FF2B5EF4-FFF2-40B4-BE49-F238E27FC236}">
                <a16:creationId xmlns:a16="http://schemas.microsoft.com/office/drawing/2014/main" id="{30B0CCFA-FBE0-D6E8-7D51-10253DAE68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971" y="1825625"/>
            <a:ext cx="9013372" cy="4667250"/>
          </a:xfrm>
        </p:spPr>
      </p:pic>
    </p:spTree>
    <p:extLst>
      <p:ext uri="{BB962C8B-B14F-4D97-AF65-F5344CB8AC3E}">
        <p14:creationId xmlns:p14="http://schemas.microsoft.com/office/powerpoint/2010/main" val="195359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DE980F-BD45-E326-C7DC-CDF6E3FC83B5}"/>
              </a:ext>
            </a:extLst>
          </p:cNvPr>
          <p:cNvSpPr>
            <a:spLocks noGrp="1"/>
          </p:cNvSpPr>
          <p:nvPr>
            <p:ph type="ctrTitle"/>
          </p:nvPr>
        </p:nvSpPr>
        <p:spPr>
          <a:xfrm>
            <a:off x="1524000" y="634547"/>
            <a:ext cx="9144000" cy="2108654"/>
          </a:xfrm>
        </p:spPr>
        <p:txBody>
          <a:bodyPr>
            <a:normAutofit/>
          </a:bodyPr>
          <a:lstStyle/>
          <a:p>
            <a:pPr algn="ctr"/>
            <a:r>
              <a:rPr lang="cs-CZ" sz="4800" b="1" dirty="0">
                <a:latin typeface="Times New Roman" panose="02020603050405020304" pitchFamily="18" charset="0"/>
                <a:cs typeface="Times New Roman" panose="02020603050405020304" pitchFamily="18" charset="0"/>
              </a:rPr>
              <a:t>TJ SOKOL PRAHA VRŠOVICE</a:t>
            </a:r>
            <a:br>
              <a:rPr lang="cs-CZ" sz="4800" b="1" dirty="0">
                <a:latin typeface="Times New Roman" panose="02020603050405020304" pitchFamily="18" charset="0"/>
                <a:cs typeface="Times New Roman" panose="02020603050405020304" pitchFamily="18" charset="0"/>
              </a:rPr>
            </a:br>
            <a:r>
              <a:rPr lang="cs-CZ" sz="4800" b="1" dirty="0">
                <a:latin typeface="Times New Roman" panose="02020603050405020304" pitchFamily="18" charset="0"/>
                <a:cs typeface="Times New Roman" panose="02020603050405020304" pitchFamily="18" charset="0"/>
              </a:rPr>
              <a:t> </a:t>
            </a:r>
            <a:r>
              <a:rPr lang="cs-CZ" sz="4800" b="1" dirty="0" err="1">
                <a:latin typeface="Times New Roman" panose="02020603050405020304" pitchFamily="18" charset="0"/>
                <a:cs typeface="Times New Roman" panose="02020603050405020304" pitchFamily="18" charset="0"/>
              </a:rPr>
              <a:t>founded</a:t>
            </a:r>
            <a:r>
              <a:rPr lang="cs-CZ" sz="4800" b="1" dirty="0">
                <a:latin typeface="Times New Roman" panose="02020603050405020304" pitchFamily="18" charset="0"/>
                <a:cs typeface="Times New Roman" panose="02020603050405020304" pitchFamily="18" charset="0"/>
              </a:rPr>
              <a:t> 1938</a:t>
            </a:r>
            <a:br>
              <a:rPr lang="cs-CZ" sz="4800" b="1" dirty="0">
                <a:latin typeface="Times New Roman" panose="02020603050405020304" pitchFamily="18" charset="0"/>
                <a:cs typeface="Times New Roman" panose="02020603050405020304" pitchFamily="18" charset="0"/>
              </a:rPr>
            </a:br>
            <a:endParaRPr lang="cs-CZ" sz="4800" b="1" dirty="0">
              <a:latin typeface="Times New Roman" panose="02020603050405020304" pitchFamily="18" charset="0"/>
              <a:cs typeface="Times New Roman" panose="02020603050405020304" pitchFamily="18" charset="0"/>
            </a:endParaRPr>
          </a:p>
        </p:txBody>
      </p:sp>
      <p:sp>
        <p:nvSpPr>
          <p:cNvPr id="3" name="Podnadpis 2">
            <a:extLst>
              <a:ext uri="{FF2B5EF4-FFF2-40B4-BE49-F238E27FC236}">
                <a16:creationId xmlns:a16="http://schemas.microsoft.com/office/drawing/2014/main" id="{30A5D0AB-AF65-5E82-1718-0EF6D593A8FC}"/>
              </a:ext>
            </a:extLst>
          </p:cNvPr>
          <p:cNvSpPr>
            <a:spLocks noGrp="1"/>
          </p:cNvSpPr>
          <p:nvPr>
            <p:ph type="subTitle" idx="1"/>
          </p:nvPr>
        </p:nvSpPr>
        <p:spPr>
          <a:xfrm>
            <a:off x="1524000" y="5602968"/>
            <a:ext cx="9144000" cy="1026432"/>
          </a:xfrm>
        </p:spPr>
        <p:txBody>
          <a:bodyPr>
            <a:normAutofit/>
          </a:bodyPr>
          <a:lstStyle/>
          <a:p>
            <a:r>
              <a:rPr lang="cs-CZ" sz="2800" b="1" dirty="0" err="1">
                <a:latin typeface="Times New Roman" panose="02020603050405020304" pitchFamily="18" charset="0"/>
                <a:cs typeface="Times New Roman" panose="02020603050405020304" pitchFamily="18" charset="0"/>
              </a:rPr>
              <a:t>Number</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of</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memebers</a:t>
            </a:r>
            <a:r>
              <a:rPr lang="cs-CZ" sz="2800" b="1" dirty="0">
                <a:latin typeface="Times New Roman" panose="02020603050405020304" pitchFamily="18" charset="0"/>
                <a:cs typeface="Times New Roman" panose="02020603050405020304" pitchFamily="18" charset="0"/>
              </a:rPr>
              <a:t>: 380</a:t>
            </a:r>
          </a:p>
          <a:p>
            <a:r>
              <a:rPr lang="cs-CZ" sz="2800" b="1" dirty="0" err="1">
                <a:latin typeface="Times New Roman" panose="02020603050405020304" pitchFamily="18" charset="0"/>
                <a:cs typeface="Times New Roman" panose="02020603050405020304" pitchFamily="18" charset="0"/>
              </a:rPr>
              <a:t>Number</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of</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coaches</a:t>
            </a:r>
            <a:r>
              <a:rPr lang="cs-CZ" sz="2800" b="1" dirty="0">
                <a:latin typeface="Times New Roman" panose="02020603050405020304" pitchFamily="18" charset="0"/>
                <a:cs typeface="Times New Roman" panose="02020603050405020304" pitchFamily="18" charset="0"/>
              </a:rPr>
              <a:t>: 12</a:t>
            </a:r>
          </a:p>
        </p:txBody>
      </p:sp>
      <p:pic>
        <p:nvPicPr>
          <p:cNvPr id="5" name="Zástupný obsah 4" descr="Obsah obrázku klipart, Grafika, logo, diagram&#10;&#10;Obsah generovaný pomocí AI může být nesprávný.">
            <a:extLst>
              <a:ext uri="{FF2B5EF4-FFF2-40B4-BE49-F238E27FC236}">
                <a16:creationId xmlns:a16="http://schemas.microsoft.com/office/drawing/2014/main" id="{8753B5B4-E87D-09D7-57C4-A622F72CA38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187031" y="2122714"/>
            <a:ext cx="3817938" cy="3480254"/>
          </a:xfrm>
        </p:spPr>
      </p:pic>
    </p:spTree>
    <p:extLst>
      <p:ext uri="{BB962C8B-B14F-4D97-AF65-F5344CB8AC3E}">
        <p14:creationId xmlns:p14="http://schemas.microsoft.com/office/powerpoint/2010/main" val="213270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F426E5-AAB2-4ED0-C250-071D2F6EFFF7}"/>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4BFEAFC-758A-6614-DF92-56B7CF8AAD48}"/>
              </a:ext>
            </a:extLst>
          </p:cNvPr>
          <p:cNvSpPr>
            <a:spLocks noGrp="1"/>
          </p:cNvSpPr>
          <p:nvPr>
            <p:ph idx="1"/>
          </p:nvPr>
        </p:nvSpPr>
        <p:spPr/>
        <p:txBody>
          <a:bodyPr/>
          <a:lstStyle/>
          <a:p>
            <a:r>
              <a:rPr lang="cs-CZ" dirty="0" err="1"/>
              <a:t>Since</a:t>
            </a:r>
            <a:r>
              <a:rPr lang="cs-CZ" dirty="0"/>
              <a:t> 1992, </a:t>
            </a:r>
            <a:r>
              <a:rPr lang="cs-CZ" dirty="0" err="1"/>
              <a:t>our</a:t>
            </a:r>
            <a:r>
              <a:rPr lang="cs-CZ" dirty="0"/>
              <a:t> club has had a YOUTH SPORTS BASE </a:t>
            </a:r>
            <a:r>
              <a:rPr lang="cs-CZ" dirty="0" err="1"/>
              <a:t>under</a:t>
            </a:r>
            <a:r>
              <a:rPr lang="cs-CZ" dirty="0"/>
              <a:t> </a:t>
            </a:r>
            <a:r>
              <a:rPr lang="cs-CZ" dirty="0" err="1"/>
              <a:t>the</a:t>
            </a:r>
            <a:r>
              <a:rPr lang="cs-CZ" dirty="0"/>
              <a:t> Czech Sokol </a:t>
            </a:r>
            <a:r>
              <a:rPr lang="cs-CZ" dirty="0" err="1"/>
              <a:t>Organization</a:t>
            </a:r>
            <a:r>
              <a:rPr lang="cs-CZ" dirty="0"/>
              <a:t> ( 25 </a:t>
            </a:r>
            <a:r>
              <a:rPr lang="cs-CZ" dirty="0" err="1"/>
              <a:t>competitors</a:t>
            </a:r>
            <a:r>
              <a:rPr lang="cs-CZ" dirty="0"/>
              <a:t>)</a:t>
            </a:r>
          </a:p>
          <a:p>
            <a:r>
              <a:rPr lang="cs-CZ" dirty="0" err="1"/>
              <a:t>We</a:t>
            </a:r>
            <a:r>
              <a:rPr lang="cs-CZ" dirty="0"/>
              <a:t> </a:t>
            </a:r>
            <a:r>
              <a:rPr lang="cs-CZ" dirty="0" err="1"/>
              <a:t>take</a:t>
            </a:r>
            <a:r>
              <a:rPr lang="cs-CZ" dirty="0"/>
              <a:t> part in most </a:t>
            </a:r>
            <a:r>
              <a:rPr lang="cs-CZ" dirty="0" err="1"/>
              <a:t>national</a:t>
            </a:r>
            <a:r>
              <a:rPr lang="cs-CZ" dirty="0"/>
              <a:t> </a:t>
            </a:r>
            <a:r>
              <a:rPr lang="cs-CZ" dirty="0" err="1"/>
              <a:t>competitions</a:t>
            </a:r>
            <a:r>
              <a:rPr lang="cs-CZ" dirty="0"/>
              <a:t> </a:t>
            </a:r>
            <a:r>
              <a:rPr lang="cs-CZ" dirty="0" err="1"/>
              <a:t>from</a:t>
            </a:r>
            <a:r>
              <a:rPr lang="cs-CZ" dirty="0"/>
              <a:t> U8 to </a:t>
            </a:r>
            <a:r>
              <a:rPr lang="cs-CZ" dirty="0" err="1"/>
              <a:t>veterans</a:t>
            </a:r>
            <a:endParaRPr lang="cs-CZ" dirty="0"/>
          </a:p>
          <a:p>
            <a:r>
              <a:rPr lang="cs-CZ" dirty="0" err="1"/>
              <a:t>We</a:t>
            </a:r>
            <a:r>
              <a:rPr lang="cs-CZ" dirty="0"/>
              <a:t> </a:t>
            </a:r>
            <a:r>
              <a:rPr lang="cs-CZ" dirty="0" err="1"/>
              <a:t>compete</a:t>
            </a:r>
            <a:r>
              <a:rPr lang="cs-CZ" dirty="0"/>
              <a:t> in: - Mens Extraliga (2x </a:t>
            </a:r>
            <a:r>
              <a:rPr lang="cs-CZ" dirty="0" err="1"/>
              <a:t>champions</a:t>
            </a:r>
            <a:r>
              <a:rPr lang="cs-CZ" dirty="0"/>
              <a:t>)</a:t>
            </a:r>
          </a:p>
          <a:p>
            <a:pPr marL="0" indent="0">
              <a:buNone/>
            </a:pPr>
            <a:r>
              <a:rPr lang="cs-CZ" dirty="0"/>
              <a:t>                                     - Junior and </a:t>
            </a:r>
            <a:r>
              <a:rPr lang="cs-CZ" dirty="0" err="1"/>
              <a:t>youth</a:t>
            </a:r>
            <a:r>
              <a:rPr lang="cs-CZ" dirty="0"/>
              <a:t> </a:t>
            </a:r>
            <a:r>
              <a:rPr lang="cs-CZ" dirty="0" err="1"/>
              <a:t>leagues</a:t>
            </a:r>
            <a:endParaRPr lang="cs-CZ" dirty="0"/>
          </a:p>
          <a:p>
            <a:pPr marL="0" indent="0">
              <a:buNone/>
            </a:pPr>
            <a:r>
              <a:rPr lang="cs-CZ" dirty="0"/>
              <a:t>                                     - </a:t>
            </a:r>
            <a:r>
              <a:rPr lang="cs-CZ" dirty="0" err="1"/>
              <a:t>Womens</a:t>
            </a:r>
            <a:r>
              <a:rPr lang="cs-CZ" dirty="0"/>
              <a:t> Team – 16x </a:t>
            </a:r>
            <a:r>
              <a:rPr lang="cs-CZ" dirty="0" err="1"/>
              <a:t>winner</a:t>
            </a:r>
            <a:r>
              <a:rPr lang="cs-CZ" dirty="0"/>
              <a:t> </a:t>
            </a:r>
            <a:r>
              <a:rPr lang="cs-CZ" dirty="0" err="1"/>
              <a:t>of</a:t>
            </a:r>
            <a:r>
              <a:rPr lang="cs-CZ" dirty="0"/>
              <a:t> </a:t>
            </a:r>
            <a:r>
              <a:rPr lang="cs-CZ" dirty="0" err="1"/>
              <a:t>the</a:t>
            </a:r>
            <a:r>
              <a:rPr lang="cs-CZ" dirty="0"/>
              <a:t> </a:t>
            </a:r>
            <a:r>
              <a:rPr lang="cs-CZ" dirty="0" err="1"/>
              <a:t>national</a:t>
            </a:r>
            <a:r>
              <a:rPr lang="cs-CZ" dirty="0"/>
              <a:t> 				</a:t>
            </a:r>
            <a:r>
              <a:rPr lang="cs-CZ" dirty="0" err="1"/>
              <a:t>championship</a:t>
            </a:r>
            <a:r>
              <a:rPr lang="cs-CZ" dirty="0"/>
              <a:t> </a:t>
            </a:r>
          </a:p>
          <a:p>
            <a:pPr marL="0" indent="0">
              <a:buNone/>
            </a:pPr>
            <a:endParaRPr lang="cs-CZ" dirty="0"/>
          </a:p>
          <a:p>
            <a:pPr marL="0" indent="0">
              <a:buNone/>
            </a:pPr>
            <a:r>
              <a:rPr lang="cs-CZ" dirty="0"/>
              <a:t>Best </a:t>
            </a:r>
            <a:r>
              <a:rPr lang="cs-CZ" dirty="0" err="1"/>
              <a:t>competitor</a:t>
            </a:r>
            <a:r>
              <a:rPr lang="cs-CZ" dirty="0"/>
              <a:t>: Jaromír Ježek ( 3x </a:t>
            </a:r>
            <a:r>
              <a:rPr lang="cs-CZ" dirty="0" err="1"/>
              <a:t>Olympic</a:t>
            </a:r>
            <a:r>
              <a:rPr lang="cs-CZ" dirty="0"/>
              <a:t> </a:t>
            </a:r>
            <a:r>
              <a:rPr lang="cs-CZ" dirty="0" err="1"/>
              <a:t>Games</a:t>
            </a:r>
            <a:r>
              <a:rPr lang="cs-CZ" dirty="0"/>
              <a:t> participant) </a:t>
            </a:r>
          </a:p>
        </p:txBody>
      </p:sp>
    </p:spTree>
    <p:extLst>
      <p:ext uri="{BB962C8B-B14F-4D97-AF65-F5344CB8AC3E}">
        <p14:creationId xmlns:p14="http://schemas.microsoft.com/office/powerpoint/2010/main" val="316415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E2031-8F13-CF68-9465-820893B24DE9}"/>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INTRODUCING</a:t>
            </a:r>
          </a:p>
        </p:txBody>
      </p:sp>
      <p:sp>
        <p:nvSpPr>
          <p:cNvPr id="3" name="Zástupný obsah 2">
            <a:extLst>
              <a:ext uri="{FF2B5EF4-FFF2-40B4-BE49-F238E27FC236}">
                <a16:creationId xmlns:a16="http://schemas.microsoft.com/office/drawing/2014/main" id="{9A13DF06-1C73-9C21-7D92-DA68135A2BC8}"/>
              </a:ext>
            </a:extLst>
          </p:cNvPr>
          <p:cNvSpPr>
            <a:spLocks noGrp="1"/>
          </p:cNvSpPr>
          <p:nvPr>
            <p:ph idx="1"/>
          </p:nvPr>
        </p:nvSpPr>
        <p:spPr/>
        <p:txBody>
          <a:bodyPr/>
          <a:lstStyle/>
          <a:p>
            <a:pPr marL="0" indent="0">
              <a:buNone/>
            </a:pPr>
            <a:r>
              <a:rPr lang="cs-CZ" dirty="0"/>
              <a:t>JAROSLAV BANSZEL</a:t>
            </a:r>
          </a:p>
          <a:p>
            <a:pPr marL="0" indent="0">
              <a:buNone/>
            </a:pPr>
            <a:r>
              <a:rPr lang="cs-CZ" dirty="0"/>
              <a:t>1st c</a:t>
            </a:r>
            <a:r>
              <a:rPr lang="en-US" dirty="0"/>
              <a:t>lass</a:t>
            </a:r>
            <a:r>
              <a:rPr lang="cs-CZ" dirty="0"/>
              <a:t> </a:t>
            </a:r>
            <a:r>
              <a:rPr lang="en-US" dirty="0"/>
              <a:t>coach</a:t>
            </a:r>
            <a:r>
              <a:rPr lang="cs-CZ" dirty="0"/>
              <a:t>, </a:t>
            </a:r>
            <a:r>
              <a:rPr lang="en-US" dirty="0"/>
              <a:t>club president (25 years) + coach (45 years)</a:t>
            </a:r>
            <a:r>
              <a:rPr lang="cs-CZ" dirty="0"/>
              <a:t> </a:t>
            </a:r>
            <a:r>
              <a:rPr lang="en-US" dirty="0"/>
              <a:t>Veterans' representative coach (9 years)</a:t>
            </a:r>
            <a:endParaRPr lang="cs-CZ" dirty="0"/>
          </a:p>
          <a:p>
            <a:pPr marL="0" indent="0">
              <a:buNone/>
            </a:pPr>
            <a:endParaRPr lang="cs-CZ" dirty="0"/>
          </a:p>
          <a:p>
            <a:pPr marL="0" indent="0">
              <a:buNone/>
            </a:pPr>
            <a:r>
              <a:rPr lang="cs-CZ" dirty="0"/>
              <a:t>DAGMAR BANSZELOVÁ</a:t>
            </a:r>
          </a:p>
          <a:p>
            <a:pPr marL="0" indent="0">
              <a:buNone/>
            </a:pPr>
            <a:r>
              <a:rPr lang="en-US" dirty="0"/>
              <a:t>Certified</a:t>
            </a:r>
            <a:r>
              <a:rPr lang="cs-CZ" dirty="0"/>
              <a:t>, </a:t>
            </a:r>
            <a:r>
              <a:rPr lang="cs-CZ" dirty="0" err="1"/>
              <a:t>professional</a:t>
            </a:r>
            <a:r>
              <a:rPr lang="cs-CZ" dirty="0"/>
              <a:t> </a:t>
            </a:r>
            <a:r>
              <a:rPr lang="en-US" dirty="0"/>
              <a:t>trainer (35 years) + accountant</a:t>
            </a:r>
            <a:br>
              <a:rPr lang="cs-CZ" dirty="0"/>
            </a:br>
            <a:r>
              <a:rPr lang="cs-CZ" dirty="0" err="1"/>
              <a:t>czech</a:t>
            </a:r>
            <a:r>
              <a:rPr lang="cs-CZ" dirty="0"/>
              <a:t> junior, senior and </a:t>
            </a:r>
            <a:r>
              <a:rPr lang="cs-CZ" dirty="0" err="1"/>
              <a:t>veteran</a:t>
            </a:r>
            <a:r>
              <a:rPr lang="cs-CZ" dirty="0"/>
              <a:t> reprezentant</a:t>
            </a:r>
          </a:p>
        </p:txBody>
      </p:sp>
    </p:spTree>
    <p:extLst>
      <p:ext uri="{BB962C8B-B14F-4D97-AF65-F5344CB8AC3E}">
        <p14:creationId xmlns:p14="http://schemas.microsoft.com/office/powerpoint/2010/main" val="180943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3D594-C309-20C4-150F-5A74E8A78166}"/>
              </a:ext>
            </a:extLst>
          </p:cNvPr>
          <p:cNvSpPr>
            <a:spLocks noGrp="1"/>
          </p:cNvSpPr>
          <p:nvPr>
            <p:ph type="title"/>
          </p:nvPr>
        </p:nvSpPr>
        <p:spPr/>
        <p:txBody>
          <a:bodyPr/>
          <a:lstStyle/>
          <a:p>
            <a:pPr algn="ctr"/>
            <a:r>
              <a:rPr lang="cs-CZ" dirty="0"/>
              <a:t>GRUPS</a:t>
            </a:r>
          </a:p>
        </p:txBody>
      </p:sp>
      <p:sp>
        <p:nvSpPr>
          <p:cNvPr id="3" name="Zástupný obsah 2">
            <a:extLst>
              <a:ext uri="{FF2B5EF4-FFF2-40B4-BE49-F238E27FC236}">
                <a16:creationId xmlns:a16="http://schemas.microsoft.com/office/drawing/2014/main" id="{60F5B590-47F9-64D6-0F2A-4EB45A06C0A2}"/>
              </a:ext>
            </a:extLst>
          </p:cNvPr>
          <p:cNvSpPr>
            <a:spLocks noGrp="1"/>
          </p:cNvSpPr>
          <p:nvPr>
            <p:ph idx="1"/>
          </p:nvPr>
        </p:nvSpPr>
        <p:spPr/>
        <p:txBody>
          <a:bodyPr>
            <a:normAutofit/>
          </a:bodyPr>
          <a:lstStyle/>
          <a:p>
            <a:pPr marL="0" indent="0">
              <a:buNone/>
            </a:pPr>
            <a:r>
              <a:rPr lang="cs-CZ" dirty="0"/>
              <a:t>1/ </a:t>
            </a:r>
            <a:r>
              <a:rPr lang="en-US" dirty="0"/>
              <a:t>Course 3 - 5 years</a:t>
            </a:r>
            <a:endParaRPr lang="cs-CZ" dirty="0"/>
          </a:p>
          <a:p>
            <a:pPr marL="0" indent="0">
              <a:buNone/>
            </a:pPr>
            <a:r>
              <a:rPr lang="cs-CZ" dirty="0"/>
              <a:t>2/ </a:t>
            </a:r>
            <a:r>
              <a:rPr lang="en-US" dirty="0"/>
              <a:t>Course 5 - 6 years</a:t>
            </a:r>
            <a:endParaRPr lang="cs-CZ" dirty="0"/>
          </a:p>
          <a:p>
            <a:pPr marL="0" indent="0">
              <a:buNone/>
            </a:pPr>
            <a:r>
              <a:rPr lang="cs-CZ" dirty="0"/>
              <a:t>3/ </a:t>
            </a:r>
            <a:r>
              <a:rPr lang="en-US" dirty="0"/>
              <a:t>Course 6 - 10 years</a:t>
            </a:r>
            <a:endParaRPr lang="cs-CZ" dirty="0"/>
          </a:p>
          <a:p>
            <a:pPr marL="0" indent="0">
              <a:buNone/>
            </a:pPr>
            <a:r>
              <a:rPr lang="cs-CZ" dirty="0"/>
              <a:t>4/ </a:t>
            </a:r>
            <a:r>
              <a:rPr lang="en-US" dirty="0"/>
              <a:t>Prep school</a:t>
            </a:r>
            <a:r>
              <a:rPr lang="cs-CZ" dirty="0"/>
              <a:t> U8 and U10</a:t>
            </a:r>
          </a:p>
          <a:p>
            <a:pPr marL="0" indent="0">
              <a:buNone/>
            </a:pPr>
            <a:r>
              <a:rPr lang="cs-CZ" dirty="0"/>
              <a:t>5/ </a:t>
            </a:r>
            <a:r>
              <a:rPr lang="cs-CZ" dirty="0" err="1"/>
              <a:t>Young</a:t>
            </a:r>
            <a:r>
              <a:rPr lang="cs-CZ" dirty="0"/>
              <a:t>  U10</a:t>
            </a:r>
          </a:p>
          <a:p>
            <a:pPr marL="0" indent="0">
              <a:buNone/>
            </a:pPr>
            <a:r>
              <a:rPr lang="cs-CZ" dirty="0"/>
              <a:t>6/ </a:t>
            </a:r>
            <a:r>
              <a:rPr lang="en-US" dirty="0"/>
              <a:t>Pupils A,B,C</a:t>
            </a:r>
            <a:r>
              <a:rPr lang="cs-CZ" dirty="0"/>
              <a:t>   U12 – U14</a:t>
            </a:r>
          </a:p>
          <a:p>
            <a:pPr marL="0" indent="0">
              <a:buNone/>
            </a:pPr>
            <a:r>
              <a:rPr lang="cs-CZ" dirty="0"/>
              <a:t>7/ </a:t>
            </a:r>
            <a:r>
              <a:rPr lang="cs-CZ" dirty="0" err="1"/>
              <a:t>Cadets</a:t>
            </a:r>
            <a:r>
              <a:rPr lang="cs-CZ" dirty="0"/>
              <a:t>  U16 – U18  /</a:t>
            </a:r>
            <a:r>
              <a:rPr lang="cs-CZ" dirty="0" err="1"/>
              <a:t>best</a:t>
            </a:r>
            <a:r>
              <a:rPr lang="cs-CZ" dirty="0"/>
              <a:t> </a:t>
            </a:r>
            <a:r>
              <a:rPr lang="cs-CZ" dirty="0" err="1"/>
              <a:t>group</a:t>
            </a:r>
            <a:r>
              <a:rPr lang="cs-CZ" dirty="0"/>
              <a:t>/</a:t>
            </a:r>
          </a:p>
          <a:p>
            <a:pPr marL="0" indent="0">
              <a:buNone/>
            </a:pPr>
            <a:r>
              <a:rPr lang="cs-CZ" dirty="0"/>
              <a:t>8/ </a:t>
            </a:r>
            <a:r>
              <a:rPr lang="en-US" dirty="0"/>
              <a:t>Juniors + men</a:t>
            </a:r>
            <a:endParaRPr lang="cs-CZ" dirty="0"/>
          </a:p>
        </p:txBody>
      </p:sp>
    </p:spTree>
    <p:extLst>
      <p:ext uri="{BB962C8B-B14F-4D97-AF65-F5344CB8AC3E}">
        <p14:creationId xmlns:p14="http://schemas.microsoft.com/office/powerpoint/2010/main" val="167980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DD6DF0-D016-B5D7-19A0-FED764296788}"/>
              </a:ext>
            </a:extLst>
          </p:cNvPr>
          <p:cNvSpPr>
            <a:spLocks noGrp="1"/>
          </p:cNvSpPr>
          <p:nvPr>
            <p:ph type="title"/>
          </p:nvPr>
        </p:nvSpPr>
        <p:spPr/>
        <p:txBody>
          <a:bodyPr/>
          <a:lstStyle/>
          <a:p>
            <a:pPr algn="ctr"/>
            <a:r>
              <a:rPr lang="cs-CZ" dirty="0" err="1"/>
              <a:t>Forming</a:t>
            </a:r>
            <a:r>
              <a:rPr lang="cs-CZ" dirty="0"/>
              <a:t> basic </a:t>
            </a:r>
            <a:r>
              <a:rPr lang="cs-CZ" dirty="0" err="1"/>
              <a:t>habits</a:t>
            </a:r>
            <a:endParaRPr lang="cs-CZ" dirty="0"/>
          </a:p>
        </p:txBody>
      </p:sp>
      <p:sp>
        <p:nvSpPr>
          <p:cNvPr id="3" name="Zástupný obsah 2">
            <a:extLst>
              <a:ext uri="{FF2B5EF4-FFF2-40B4-BE49-F238E27FC236}">
                <a16:creationId xmlns:a16="http://schemas.microsoft.com/office/drawing/2014/main" id="{631BAC15-00FE-EE5B-7973-F95346E6CAF3}"/>
              </a:ext>
            </a:extLst>
          </p:cNvPr>
          <p:cNvSpPr>
            <a:spLocks noGrp="1"/>
          </p:cNvSpPr>
          <p:nvPr>
            <p:ph idx="1"/>
          </p:nvPr>
        </p:nvSpPr>
        <p:spPr/>
        <p:txBody>
          <a:bodyPr>
            <a:normAutofit/>
          </a:bodyPr>
          <a:lstStyle/>
          <a:p>
            <a:pPr marL="0" indent="0">
              <a:buNone/>
            </a:pPr>
            <a:endParaRPr lang="cs-CZ" dirty="0"/>
          </a:p>
          <a:p>
            <a:r>
              <a:rPr lang="cs-CZ" dirty="0"/>
              <a:t>Age 5 – 7 </a:t>
            </a:r>
            <a:r>
              <a:rPr lang="cs-CZ" dirty="0" err="1"/>
              <a:t>years</a:t>
            </a:r>
            <a:r>
              <a:rPr lang="cs-CZ" dirty="0"/>
              <a:t> – </a:t>
            </a:r>
            <a:r>
              <a:rPr lang="cs-CZ" dirty="0" err="1"/>
              <a:t>ideally</a:t>
            </a:r>
            <a:r>
              <a:rPr lang="cs-CZ" dirty="0"/>
              <a:t> </a:t>
            </a:r>
            <a:r>
              <a:rPr lang="cs-CZ" dirty="0" err="1"/>
              <a:t>already</a:t>
            </a:r>
            <a:r>
              <a:rPr lang="cs-CZ" dirty="0"/>
              <a:t> </a:t>
            </a:r>
            <a:r>
              <a:rPr lang="cs-CZ" dirty="0" err="1"/>
              <a:t>starting</a:t>
            </a:r>
            <a:r>
              <a:rPr lang="cs-CZ" dirty="0"/>
              <a:t> </a:t>
            </a:r>
            <a:r>
              <a:rPr lang="cs-CZ" dirty="0" err="1"/>
              <a:t>at</a:t>
            </a:r>
            <a:r>
              <a:rPr lang="cs-CZ" dirty="0"/>
              <a:t> </a:t>
            </a:r>
            <a:r>
              <a:rPr lang="cs-CZ" dirty="0" err="1"/>
              <a:t>this</a:t>
            </a:r>
            <a:r>
              <a:rPr lang="cs-CZ" dirty="0"/>
              <a:t> </a:t>
            </a:r>
            <a:r>
              <a:rPr lang="cs-CZ" dirty="0" err="1"/>
              <a:t>age</a:t>
            </a:r>
            <a:endParaRPr lang="cs-CZ" dirty="0"/>
          </a:p>
          <a:p>
            <a:endParaRPr lang="cs-CZ" dirty="0"/>
          </a:p>
          <a:p>
            <a:r>
              <a:rPr lang="cs-CZ" dirty="0"/>
              <a:t>Age 8 – 12 </a:t>
            </a:r>
            <a:r>
              <a:rPr lang="cs-CZ" dirty="0" err="1"/>
              <a:t>years</a:t>
            </a:r>
            <a:r>
              <a:rPr lang="cs-CZ" dirty="0"/>
              <a:t> – </a:t>
            </a:r>
            <a:r>
              <a:rPr lang="cs-CZ" dirty="0" err="1"/>
              <a:t>developing</a:t>
            </a:r>
            <a:r>
              <a:rPr lang="cs-CZ" dirty="0"/>
              <a:t> a positive </a:t>
            </a:r>
            <a:r>
              <a:rPr lang="cs-CZ" dirty="0" err="1"/>
              <a:t>relationship</a:t>
            </a:r>
            <a:r>
              <a:rPr lang="cs-CZ" dirty="0"/>
              <a:t> </a:t>
            </a:r>
            <a:r>
              <a:rPr lang="cs-CZ" dirty="0" err="1"/>
              <a:t>with</a:t>
            </a:r>
            <a:r>
              <a:rPr lang="cs-CZ" dirty="0"/>
              <a:t> a </a:t>
            </a:r>
            <a:r>
              <a:rPr lang="cs-CZ" dirty="0" err="1"/>
              <a:t>healthy</a:t>
            </a:r>
            <a:endParaRPr lang="cs-CZ" dirty="0"/>
          </a:p>
          <a:p>
            <a:pPr marL="0" indent="0">
              <a:buNone/>
            </a:pPr>
            <a:r>
              <a:rPr lang="cs-CZ" dirty="0"/>
              <a:t>   lifestyle</a:t>
            </a:r>
          </a:p>
          <a:p>
            <a:pPr marL="0" indent="0">
              <a:buNone/>
            </a:pPr>
            <a:endParaRPr lang="cs-CZ" dirty="0"/>
          </a:p>
          <a:p>
            <a:r>
              <a:rPr lang="cs-CZ" dirty="0"/>
              <a:t>Age 13 – 18 </a:t>
            </a:r>
            <a:r>
              <a:rPr lang="cs-CZ" dirty="0" err="1"/>
              <a:t>years</a:t>
            </a:r>
            <a:r>
              <a:rPr lang="cs-CZ" dirty="0"/>
              <a:t> – </a:t>
            </a:r>
            <a:r>
              <a:rPr lang="cs-CZ" dirty="0" err="1"/>
              <a:t>the</a:t>
            </a:r>
            <a:r>
              <a:rPr lang="cs-CZ" dirty="0"/>
              <a:t> </a:t>
            </a:r>
            <a:r>
              <a:rPr lang="cs-CZ" dirty="0" err="1"/>
              <a:t>athlete</a:t>
            </a:r>
            <a:r>
              <a:rPr lang="cs-CZ" dirty="0"/>
              <a:t> has </a:t>
            </a:r>
            <a:r>
              <a:rPr lang="cs-CZ" dirty="0" err="1"/>
              <a:t>already</a:t>
            </a:r>
            <a:r>
              <a:rPr lang="cs-CZ" dirty="0"/>
              <a:t> </a:t>
            </a:r>
            <a:r>
              <a:rPr lang="cs-CZ" dirty="0" err="1"/>
              <a:t>greater</a:t>
            </a:r>
            <a:r>
              <a:rPr lang="cs-CZ" dirty="0"/>
              <a:t> </a:t>
            </a:r>
            <a:r>
              <a:rPr lang="cs-CZ" dirty="0" err="1"/>
              <a:t>responsibility</a:t>
            </a:r>
            <a:endParaRPr lang="cs-CZ" dirty="0"/>
          </a:p>
          <a:p>
            <a:pPr marL="0" indent="0">
              <a:buNone/>
            </a:pPr>
            <a:r>
              <a:rPr lang="cs-CZ" dirty="0"/>
              <a:t>                                 </a:t>
            </a:r>
          </a:p>
          <a:p>
            <a:endParaRPr lang="cs-CZ" dirty="0"/>
          </a:p>
        </p:txBody>
      </p:sp>
    </p:spTree>
    <p:extLst>
      <p:ext uri="{BB962C8B-B14F-4D97-AF65-F5344CB8AC3E}">
        <p14:creationId xmlns:p14="http://schemas.microsoft.com/office/powerpoint/2010/main" val="429170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6D9C1D-EE5F-F18C-4256-FC69899441DB}"/>
              </a:ext>
            </a:extLst>
          </p:cNvPr>
          <p:cNvSpPr>
            <a:spLocks noGrp="1"/>
          </p:cNvSpPr>
          <p:nvPr>
            <p:ph type="title"/>
          </p:nvPr>
        </p:nvSpPr>
        <p:spPr/>
        <p:txBody>
          <a:bodyPr/>
          <a:lstStyle/>
          <a:p>
            <a:pPr algn="ctr"/>
            <a:r>
              <a:rPr lang="cs-CZ" dirty="0"/>
              <a:t>Target </a:t>
            </a:r>
            <a:r>
              <a:rPr lang="cs-CZ" dirty="0" err="1"/>
              <a:t>group</a:t>
            </a:r>
            <a:r>
              <a:rPr lang="cs-CZ" dirty="0"/>
              <a:t> </a:t>
            </a:r>
            <a:r>
              <a:rPr lang="cs-CZ" dirty="0" err="1"/>
              <a:t>for</a:t>
            </a:r>
            <a:r>
              <a:rPr lang="cs-CZ" dirty="0"/>
              <a:t> </a:t>
            </a:r>
            <a:r>
              <a:rPr lang="cs-CZ" dirty="0" err="1"/>
              <a:t>our</a:t>
            </a:r>
            <a:r>
              <a:rPr lang="cs-CZ" dirty="0"/>
              <a:t> </a:t>
            </a:r>
            <a:r>
              <a:rPr lang="cs-CZ" dirty="0" err="1"/>
              <a:t>research</a:t>
            </a:r>
            <a:endParaRPr lang="cs-CZ" dirty="0"/>
          </a:p>
        </p:txBody>
      </p:sp>
      <p:pic>
        <p:nvPicPr>
          <p:cNvPr id="5" name="Zástupný obsah 4" descr="Obsah obrázku osoba, judo, oblečení, sport&#10;&#10;Obsah generovaný pomocí AI může být nesprávný.">
            <a:extLst>
              <a:ext uri="{FF2B5EF4-FFF2-40B4-BE49-F238E27FC236}">
                <a16:creationId xmlns:a16="http://schemas.microsoft.com/office/drawing/2014/main" id="{0753A7B5-4AA7-FDD8-15F7-D33C5EE4F4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5679" y="1825625"/>
            <a:ext cx="7340642" cy="4351338"/>
          </a:xfrm>
        </p:spPr>
      </p:pic>
    </p:spTree>
    <p:extLst>
      <p:ext uri="{BB962C8B-B14F-4D97-AF65-F5344CB8AC3E}">
        <p14:creationId xmlns:p14="http://schemas.microsoft.com/office/powerpoint/2010/main" val="93860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4470A5-343C-9C75-7B15-566566B8E066}"/>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C718A8C8-F3F5-8454-692D-B438E2DC6076}"/>
              </a:ext>
            </a:extLst>
          </p:cNvPr>
          <p:cNvSpPr>
            <a:spLocks noGrp="1"/>
          </p:cNvSpPr>
          <p:nvPr>
            <p:ph idx="1"/>
          </p:nvPr>
        </p:nvSpPr>
        <p:spPr/>
        <p:txBody>
          <a:bodyPr>
            <a:normAutofit/>
          </a:bodyPr>
          <a:lstStyle/>
          <a:p>
            <a:r>
              <a:rPr lang="cs-CZ" dirty="0" err="1"/>
              <a:t>This</a:t>
            </a:r>
            <a:r>
              <a:rPr lang="cs-CZ" dirty="0"/>
              <a:t> </a:t>
            </a:r>
            <a:r>
              <a:rPr lang="cs-CZ" dirty="0" err="1"/>
              <a:t>year</a:t>
            </a:r>
            <a:r>
              <a:rPr lang="cs-CZ" dirty="0"/>
              <a:t> </a:t>
            </a:r>
            <a:r>
              <a:rPr lang="cs-CZ" dirty="0" err="1"/>
              <a:t>this</a:t>
            </a:r>
            <a:r>
              <a:rPr lang="cs-CZ" dirty="0"/>
              <a:t> </a:t>
            </a:r>
            <a:r>
              <a:rPr lang="cs-CZ" dirty="0" err="1"/>
              <a:t>group</a:t>
            </a:r>
            <a:r>
              <a:rPr lang="cs-CZ" dirty="0"/>
              <a:t> has </a:t>
            </a:r>
            <a:r>
              <a:rPr lang="cs-CZ" dirty="0" err="1"/>
              <a:t>already</a:t>
            </a:r>
            <a:r>
              <a:rPr lang="cs-CZ" dirty="0"/>
              <a:t> had </a:t>
            </a:r>
            <a:r>
              <a:rPr lang="cs-CZ" dirty="0" err="1"/>
              <a:t>approximattely</a:t>
            </a:r>
            <a:r>
              <a:rPr lang="cs-CZ" dirty="0"/>
              <a:t> 15 </a:t>
            </a:r>
            <a:r>
              <a:rPr lang="cs-CZ" dirty="0" err="1"/>
              <a:t>competions</a:t>
            </a:r>
            <a:r>
              <a:rPr lang="cs-CZ" dirty="0"/>
              <a:t>. </a:t>
            </a:r>
            <a:r>
              <a:rPr lang="cs-CZ" dirty="0" err="1"/>
              <a:t>Therefore</a:t>
            </a:r>
            <a:r>
              <a:rPr lang="cs-CZ" dirty="0"/>
              <a:t> a </a:t>
            </a:r>
            <a:r>
              <a:rPr lang="cs-CZ" dirty="0" err="1"/>
              <a:t>healthy</a:t>
            </a:r>
            <a:r>
              <a:rPr lang="cs-CZ" dirty="0"/>
              <a:t> lifestyle </a:t>
            </a:r>
            <a:r>
              <a:rPr lang="cs-CZ" dirty="0" err="1"/>
              <a:t>is</a:t>
            </a:r>
            <a:r>
              <a:rPr lang="cs-CZ" dirty="0"/>
              <a:t> </a:t>
            </a:r>
            <a:r>
              <a:rPr lang="cs-CZ" dirty="0" err="1"/>
              <a:t>necessary</a:t>
            </a:r>
            <a:r>
              <a:rPr lang="cs-CZ" dirty="0"/>
              <a:t> </a:t>
            </a:r>
            <a:r>
              <a:rPr lang="cs-CZ" dirty="0" err="1"/>
              <a:t>for</a:t>
            </a:r>
            <a:r>
              <a:rPr lang="cs-CZ" dirty="0"/>
              <a:t> </a:t>
            </a:r>
            <a:r>
              <a:rPr lang="cs-CZ" dirty="0" err="1"/>
              <a:t>success</a:t>
            </a:r>
            <a:r>
              <a:rPr lang="cs-CZ" dirty="0"/>
              <a:t>!!!</a:t>
            </a:r>
          </a:p>
          <a:p>
            <a:endParaRPr lang="cs-CZ" dirty="0"/>
          </a:p>
          <a:p>
            <a:r>
              <a:rPr lang="en-US" dirty="0"/>
              <a:t>Underestimating a healthy lifestyle can lead to reduced performance</a:t>
            </a:r>
            <a:r>
              <a:rPr lang="cs-CZ" dirty="0"/>
              <a:t>!!!</a:t>
            </a:r>
          </a:p>
          <a:p>
            <a:endParaRPr lang="cs-CZ" dirty="0"/>
          </a:p>
          <a:p>
            <a:r>
              <a:rPr lang="cs-CZ" dirty="0" err="1"/>
              <a:t>Practice</a:t>
            </a:r>
            <a:r>
              <a:rPr lang="cs-CZ" dirty="0"/>
              <a:t>: It </a:t>
            </a:r>
            <a:r>
              <a:rPr lang="cs-CZ" dirty="0" err="1"/>
              <a:t>happens</a:t>
            </a:r>
            <a:r>
              <a:rPr lang="cs-CZ" dirty="0"/>
              <a:t> </a:t>
            </a:r>
            <a:r>
              <a:rPr lang="cs-CZ" dirty="0" err="1"/>
              <a:t>that</a:t>
            </a:r>
            <a:r>
              <a:rPr lang="cs-CZ" dirty="0"/>
              <a:t> a </a:t>
            </a:r>
            <a:r>
              <a:rPr lang="cs-CZ" dirty="0" err="1"/>
              <a:t>competitor</a:t>
            </a:r>
            <a:r>
              <a:rPr lang="cs-CZ" dirty="0"/>
              <a:t> </a:t>
            </a:r>
            <a:r>
              <a:rPr lang="cs-CZ" dirty="0" err="1"/>
              <a:t>feels</a:t>
            </a:r>
            <a:r>
              <a:rPr lang="cs-CZ" dirty="0"/>
              <a:t> </a:t>
            </a:r>
            <a:r>
              <a:rPr lang="cs-CZ" dirty="0" err="1"/>
              <a:t>sick</a:t>
            </a:r>
            <a:r>
              <a:rPr lang="cs-CZ" dirty="0"/>
              <a:t> on </a:t>
            </a:r>
            <a:r>
              <a:rPr lang="cs-CZ" dirty="0" err="1"/>
              <a:t>the</a:t>
            </a:r>
            <a:r>
              <a:rPr lang="cs-CZ" dirty="0"/>
              <a:t> </a:t>
            </a:r>
            <a:r>
              <a:rPr lang="cs-CZ" dirty="0" err="1"/>
              <a:t>tatami</a:t>
            </a:r>
            <a:r>
              <a:rPr lang="cs-CZ" dirty="0"/>
              <a:t> – he </a:t>
            </a:r>
            <a:r>
              <a:rPr lang="cs-CZ" dirty="0" err="1"/>
              <a:t>vomits</a:t>
            </a:r>
            <a:r>
              <a:rPr lang="cs-CZ" dirty="0"/>
              <a:t>. ( </a:t>
            </a:r>
            <a:r>
              <a:rPr lang="cs-CZ" dirty="0" err="1"/>
              <a:t>poor</a:t>
            </a:r>
            <a:r>
              <a:rPr lang="cs-CZ" dirty="0"/>
              <a:t> diet, </a:t>
            </a:r>
            <a:r>
              <a:rPr lang="cs-CZ" dirty="0" err="1"/>
              <a:t>lack</a:t>
            </a:r>
            <a:r>
              <a:rPr lang="cs-CZ" dirty="0"/>
              <a:t> </a:t>
            </a:r>
            <a:r>
              <a:rPr lang="cs-CZ" dirty="0" err="1"/>
              <a:t>of</a:t>
            </a:r>
            <a:r>
              <a:rPr lang="cs-CZ" dirty="0"/>
              <a:t> </a:t>
            </a:r>
            <a:r>
              <a:rPr lang="cs-CZ" dirty="0" err="1"/>
              <a:t>sleep</a:t>
            </a:r>
            <a:r>
              <a:rPr lang="cs-CZ" dirty="0"/>
              <a:t>, </a:t>
            </a:r>
            <a:r>
              <a:rPr lang="cs-CZ" dirty="0" err="1"/>
              <a:t>nervousness</a:t>
            </a:r>
            <a:r>
              <a:rPr lang="cs-CZ" dirty="0"/>
              <a:t>…)</a:t>
            </a:r>
          </a:p>
        </p:txBody>
      </p:sp>
      <p:sp>
        <p:nvSpPr>
          <p:cNvPr id="4" name="Rectangle 1">
            <a:extLst>
              <a:ext uri="{FF2B5EF4-FFF2-40B4-BE49-F238E27FC236}">
                <a16:creationId xmlns:a16="http://schemas.microsoft.com/office/drawing/2014/main" id="{8507BB4B-573D-0ACC-444B-A49385D55737}"/>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100" b="0" i="0" u="none" strike="noStrike" cap="none" normalizeH="0" baseline="0">
                <a:ln>
                  <a:noFill/>
                </a:ln>
                <a:solidFill>
                  <a:srgbClr val="1F1F1F"/>
                </a:solidFill>
                <a:effectLst/>
                <a:latin typeface="inherit"/>
              </a:rPr>
              <a:t>approximately 15 </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936548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1980</TotalTime>
  <Words>985</Words>
  <Application>Microsoft Office PowerPoint</Application>
  <PresentationFormat>Širokoúhlá obrazovka</PresentationFormat>
  <Paragraphs>100</Paragraphs>
  <Slides>20</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Aptos</vt:lpstr>
      <vt:lpstr>Aptos Display</vt:lpstr>
      <vt:lpstr>Arial</vt:lpstr>
      <vt:lpstr>inherit</vt:lpstr>
      <vt:lpstr>Times New Roman</vt:lpstr>
      <vt:lpstr>Motiv Office</vt:lpstr>
      <vt:lpstr>Prezentace aplikace PowerPoint</vt:lpstr>
      <vt:lpstr>Czech Judo Federation founded 1993  </vt:lpstr>
      <vt:lpstr>TJ SOKOL PRAHA VRŠOVICE  founded 1938 </vt:lpstr>
      <vt:lpstr>Prezentace aplikace PowerPoint</vt:lpstr>
      <vt:lpstr>INTRODUCING</vt:lpstr>
      <vt:lpstr>GRUPS</vt:lpstr>
      <vt:lpstr>Forming basic habits</vt:lpstr>
      <vt:lpstr>Target group for our research</vt:lpstr>
      <vt:lpstr>Prezentace aplikace PowerPoint</vt:lpstr>
      <vt:lpstr>REALITY</vt:lpstr>
      <vt:lpstr>Prezentace aplikace PowerPoint</vt:lpstr>
      <vt:lpstr>Unfortunately, sometimes parents lead by example</vt:lpstr>
      <vt:lpstr>🛌 Sleep &amp; Recovery</vt:lpstr>
      <vt:lpstr>💧 Hydration Habits</vt:lpstr>
      <vt:lpstr>Supporting a Healthy Lifestyle in Our Judo Program</vt:lpstr>
      <vt:lpstr>Prezentace aplikace PowerPoint</vt:lpstr>
      <vt:lpstr>Prezentace aplikace PowerPoint</vt:lpstr>
      <vt:lpstr>Prezentace aplikace PowerPoint</vt:lpstr>
      <vt:lpstr>Prezentace aplikace PowerPoint</vt:lpstr>
      <vt:lpstr>THEN WE WIN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Jaroslav Banszel</dc:creator>
  <cp:lastModifiedBy>Jaroslav Banszel</cp:lastModifiedBy>
  <cp:revision>47</cp:revision>
  <dcterms:created xsi:type="dcterms:W3CDTF">2025-06-21T20:30:51Z</dcterms:created>
  <dcterms:modified xsi:type="dcterms:W3CDTF">2025-06-30T15:49:06Z</dcterms:modified>
</cp:coreProperties>
</file>