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4"/>
    <p:sldMasterId id="2147483656" r:id="rId5"/>
    <p:sldMasterId id="2147483712" r:id="rId6"/>
    <p:sldMasterId id="2147483662" r:id="rId7"/>
    <p:sldMasterId id="2147483664" r:id="rId8"/>
  </p:sldMasterIdLst>
  <p:notesMasterIdLst>
    <p:notesMasterId r:id="rId62"/>
  </p:notesMasterIdLst>
  <p:handoutMasterIdLst>
    <p:handoutMasterId r:id="rId63"/>
  </p:handoutMasterIdLst>
  <p:sldIdLst>
    <p:sldId id="4183" r:id="rId9"/>
    <p:sldId id="4130" r:id="rId10"/>
    <p:sldId id="4131" r:id="rId11"/>
    <p:sldId id="4132" r:id="rId12"/>
    <p:sldId id="4133" r:id="rId13"/>
    <p:sldId id="4134" r:id="rId14"/>
    <p:sldId id="4135" r:id="rId15"/>
    <p:sldId id="4174" r:id="rId16"/>
    <p:sldId id="4161" r:id="rId17"/>
    <p:sldId id="4136" r:id="rId18"/>
    <p:sldId id="4176" r:id="rId19"/>
    <p:sldId id="4144" r:id="rId20"/>
    <p:sldId id="4163" r:id="rId21"/>
    <p:sldId id="4162" r:id="rId22"/>
    <p:sldId id="4175" r:id="rId23"/>
    <p:sldId id="4164" r:id="rId24"/>
    <p:sldId id="4165" r:id="rId25"/>
    <p:sldId id="4141" r:id="rId26"/>
    <p:sldId id="4167" r:id="rId27"/>
    <p:sldId id="4138" r:id="rId28"/>
    <p:sldId id="4139" r:id="rId29"/>
    <p:sldId id="4140" r:id="rId30"/>
    <p:sldId id="4148" r:id="rId31"/>
    <p:sldId id="4166" r:id="rId32"/>
    <p:sldId id="4142" r:id="rId33"/>
    <p:sldId id="4171" r:id="rId34"/>
    <p:sldId id="4168" r:id="rId35"/>
    <p:sldId id="4172" r:id="rId36"/>
    <p:sldId id="4169" r:id="rId37"/>
    <p:sldId id="4151" r:id="rId38"/>
    <p:sldId id="4152" r:id="rId39"/>
    <p:sldId id="4180" r:id="rId40"/>
    <p:sldId id="4170" r:id="rId41"/>
    <p:sldId id="4143" r:id="rId42"/>
    <p:sldId id="4145" r:id="rId43"/>
    <p:sldId id="4146" r:id="rId44"/>
    <p:sldId id="4155" r:id="rId45"/>
    <p:sldId id="4156" r:id="rId46"/>
    <p:sldId id="4179" r:id="rId47"/>
    <p:sldId id="4186" r:id="rId48"/>
    <p:sldId id="4160" r:id="rId49"/>
    <p:sldId id="4185" r:id="rId50"/>
    <p:sldId id="4181" r:id="rId51"/>
    <p:sldId id="4154" r:id="rId52"/>
    <p:sldId id="4173" r:id="rId53"/>
    <p:sldId id="4177" r:id="rId54"/>
    <p:sldId id="4182" r:id="rId55"/>
    <p:sldId id="4153" r:id="rId56"/>
    <p:sldId id="4159" r:id="rId57"/>
    <p:sldId id="4178" r:id="rId58"/>
    <p:sldId id="4184" r:id="rId59"/>
    <p:sldId id="4147" r:id="rId60"/>
    <p:sldId id="4187" r:id="rId6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84A818-964C-95D4-3E74-2E51BA41F3E6}" name="Ewa Makowska-Tłomak" initials="EMT" userId="S::ewa.makowska@pcgacademia.pl::09a1fb32-254f-4d39-993e-6a52a414d68d" providerId="AD"/>
  <p188:author id="{19A2F84E-90EB-4801-9F59-06B8331F0B97}" name="Bartłomiej Flis" initials="BF" userId="S::bartlomiej.flis@pcgacademia.pl::06b83752-0da5-4985-b85e-e2f81c6710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EB"/>
    <a:srgbClr val="56CADA"/>
    <a:srgbClr val="58BAD8"/>
    <a:srgbClr val="F5F6FB"/>
    <a:srgbClr val="A6A6A6"/>
    <a:srgbClr val="0073FF"/>
    <a:srgbClr val="00C099"/>
    <a:srgbClr val="9E2238"/>
    <a:srgbClr val="A53449"/>
    <a:srgbClr val="00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94541" autoAdjust="0"/>
  </p:normalViewPr>
  <p:slideViewPr>
    <p:cSldViewPr snapToGrid="0" snapToObjects="1">
      <p:cViewPr varScale="1">
        <p:scale>
          <a:sx n="108" d="100"/>
          <a:sy n="108" d="100"/>
        </p:scale>
        <p:origin x="96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handoutMaster" Target="handoutMasters/handoutMaster1.xml"/><Relationship Id="rId68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F394B26-74DE-FC45-B4C2-FFD75C636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B907A6B-4A22-5B4F-B115-99A239F53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26F2E-C4AC-1F4B-8C35-9B6B04CC813E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C6E44D1-C2CE-5C45-A119-E1B4A3A3A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9898FB3-546F-DB4F-B1B6-FF0DD31A2E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7F85C-29CB-304B-BDED-21FBB3D75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0935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666AC-67E5-0E44-966D-E64433062868}" type="datetimeFigureOut">
              <a:rPr lang="pl-PL" smtClean="0"/>
              <a:t>04.01.2023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126B6-5D48-5041-AE46-1C83A30458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9723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12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Dodać zdjęcie ze slajdem zaakceptowana lub dalej do poprawy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1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42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65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Poprawić </a:t>
            </a:r>
            <a:r>
              <a:rPr lang="pl-PL" dirty="0" err="1"/>
              <a:t>screena</a:t>
            </a:r>
            <a:r>
              <a:rPr lang="pl-PL" dirty="0"/>
              <a:t>, dać z całej zakładki dyplom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03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Usunąć ze </a:t>
            </a:r>
            <a:r>
              <a:rPr lang="pl-PL" dirty="0" err="1"/>
              <a:t>screena</a:t>
            </a:r>
            <a:r>
              <a:rPr lang="pl-PL" dirty="0"/>
              <a:t> Oświadczenie o braku wystąpienia plagiatu</a:t>
            </a:r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37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5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9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9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3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1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3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9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5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1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6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93C689D-147E-384E-8D70-3FC83FFF2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004" y="758456"/>
            <a:ext cx="2032000" cy="762000"/>
          </a:xfrm>
          <a:prstGeom prst="rect">
            <a:avLst/>
          </a:prstGeom>
        </p:spPr>
      </p:pic>
      <p:pic>
        <p:nvPicPr>
          <p:cNvPr id="8" name="Obraz 7" descr="Obraz zawierający jasne&#10;&#10;Opis wygenerowany automatycznie">
            <a:extLst>
              <a:ext uri="{FF2B5EF4-FFF2-40B4-BE49-F238E27FC236}">
                <a16:creationId xmlns:a16="http://schemas.microsoft.com/office/drawing/2014/main" id="{ABC3F21E-08BC-AE42-9A64-A165F8A5B0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90F99BB2-E1D5-044B-BE3F-ABEBBBD10D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75383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CG - slajd tytułowy - szkolenie z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9D3294-63FD-274B-9B52-5B1B7D151E33}"/>
              </a:ext>
            </a:extLst>
          </p:cNvPr>
          <p:cNvSpPr/>
          <p:nvPr userDrawn="1"/>
        </p:nvSpPr>
        <p:spPr>
          <a:xfrm>
            <a:off x="6968358" y="0"/>
            <a:ext cx="5223642" cy="6858000"/>
          </a:xfrm>
          <a:prstGeom prst="rect">
            <a:avLst/>
          </a:prstGeom>
          <a:solidFill>
            <a:srgbClr val="FF0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E3F731D-7DA7-2344-B332-9E88462D9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6EC57EB-F62B-3949-8425-2189163DF759}"/>
              </a:ext>
            </a:extLst>
          </p:cNvPr>
          <p:cNvSpPr/>
          <p:nvPr userDrawn="1"/>
        </p:nvSpPr>
        <p:spPr>
          <a:xfrm>
            <a:off x="472966" y="6321972"/>
            <a:ext cx="1907627" cy="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45BC2A4-B3C8-A44B-A9DD-C1E03C1B62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61550703-F124-C84F-8310-95B182CDE4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4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krótki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B4D53711-EA8F-4543-A5E8-F621D94768D2}"/>
              </a:ext>
            </a:extLst>
          </p:cNvPr>
          <p:cNvSpPr/>
          <p:nvPr userDrawn="1"/>
        </p:nvSpPr>
        <p:spPr>
          <a:xfrm>
            <a:off x="760991" y="2441933"/>
            <a:ext cx="1828801" cy="1828801"/>
          </a:xfrm>
          <a:prstGeom prst="ellipse">
            <a:avLst/>
          </a:prstGeom>
          <a:solidFill>
            <a:srgbClr val="F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C606798-3351-DC4F-B7DC-871EE1075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9149D6-F83D-2848-BB22-B4ADC1CD47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1" name="Prostokąt z rogami zaokrąglonymi z jednej strony 10">
            <a:extLst>
              <a:ext uri="{FF2B5EF4-FFF2-40B4-BE49-F238E27FC236}">
                <a16:creationId xmlns:a16="http://schemas.microsoft.com/office/drawing/2014/main" id="{EC41E501-2227-7E4D-9270-BFD42FF55A20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2556B50-7089-B34B-8D66-1F0D6F84F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191" y="2925532"/>
            <a:ext cx="9931610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Wpisz krótki tekst</a:t>
            </a:r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3C3231CA-D855-5F41-9BDE-65B7EF5CB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10439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slajd tekstowy ze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rogami zaokrąglonymi z jednej strony 3">
            <a:extLst>
              <a:ext uri="{FF2B5EF4-FFF2-40B4-BE49-F238E27FC236}">
                <a16:creationId xmlns:a16="http://schemas.microsoft.com/office/drawing/2014/main" id="{7235465F-8E25-F841-B877-5BC6E78D2C07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14">
            <a:extLst>
              <a:ext uri="{FF2B5EF4-FFF2-40B4-BE49-F238E27FC236}">
                <a16:creationId xmlns:a16="http://schemas.microsoft.com/office/drawing/2014/main" id="{801759BC-A939-B848-912A-74F8EF08F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CA123005-D72E-4E41-9586-A846D0171B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220" y="1610783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F989F9C6-B52F-5247-9987-3CE4F79D95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688876"/>
            <a:ext cx="4171950" cy="176724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68488707-CC7E-4546-BDB5-3C49A8CEA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4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slajd tekstowy z punkto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 rogami zaokrąglonymi z jednej strony 2">
            <a:extLst>
              <a:ext uri="{FF2B5EF4-FFF2-40B4-BE49-F238E27FC236}">
                <a16:creationId xmlns:a16="http://schemas.microsoft.com/office/drawing/2014/main" id="{4CA5607B-9C17-6746-8052-C789F3BD3A5B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29422D09-9DC4-2A46-A9C2-A485F156D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" name="Symbol zastępczy tekstu 10">
            <a:extLst>
              <a:ext uri="{FF2B5EF4-FFF2-40B4-BE49-F238E27FC236}">
                <a16:creationId xmlns:a16="http://schemas.microsoft.com/office/drawing/2014/main" id="{8227A587-D867-8540-898B-D9DA193AB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832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6" name="Symbol zastępczy obrazu 15">
            <a:extLst>
              <a:ext uri="{FF2B5EF4-FFF2-40B4-BE49-F238E27FC236}">
                <a16:creationId xmlns:a16="http://schemas.microsoft.com/office/drawing/2014/main" id="{AEFFCF26-E7AB-6341-959C-B847AF15E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32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BAC5FF74-ACC0-3D43-814A-3197F1C3C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544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0">
            <a:extLst>
              <a:ext uri="{FF2B5EF4-FFF2-40B4-BE49-F238E27FC236}">
                <a16:creationId xmlns:a16="http://schemas.microsoft.com/office/drawing/2014/main" id="{95717706-8EF1-B744-A621-2DCB1228BE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6120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E2239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F3F2A6B9-A5B9-FB4F-8FD6-93D3B2F2F2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83544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15">
            <a:extLst>
              <a:ext uri="{FF2B5EF4-FFF2-40B4-BE49-F238E27FC236}">
                <a16:creationId xmlns:a16="http://schemas.microsoft.com/office/drawing/2014/main" id="{DD4AF1F9-0C88-C544-AB08-898D2C12F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6120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9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wal 16">
            <a:extLst>
              <a:ext uri="{FF2B5EF4-FFF2-40B4-BE49-F238E27FC236}">
                <a16:creationId xmlns:a16="http://schemas.microsoft.com/office/drawing/2014/main" id="{6CED849F-1FFE-8C4E-A5DD-05D4DAAE6B0D}"/>
              </a:ext>
            </a:extLst>
          </p:cNvPr>
          <p:cNvSpPr/>
          <p:nvPr userDrawn="1"/>
        </p:nvSpPr>
        <p:spPr>
          <a:xfrm>
            <a:off x="6675267" y="3402052"/>
            <a:ext cx="1828801" cy="1828801"/>
          </a:xfrm>
          <a:prstGeom prst="ellipse">
            <a:avLst/>
          </a:prstGeom>
          <a:solidFill>
            <a:srgbClr val="FB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79AA8D-E44E-954E-B6F1-A9291D18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878" y="1753618"/>
            <a:ext cx="381000" cy="381000"/>
          </a:xfrm>
          <a:prstGeom prst="rect">
            <a:avLst/>
          </a:prstGeom>
        </p:spPr>
      </p:pic>
      <p:sp>
        <p:nvSpPr>
          <p:cNvPr id="3" name="Prostokąt z rogami zaokrąglonymi z jednej strony 2">
            <a:extLst>
              <a:ext uri="{FF2B5EF4-FFF2-40B4-BE49-F238E27FC236}">
                <a16:creationId xmlns:a16="http://schemas.microsoft.com/office/drawing/2014/main" id="{2CAD1D66-B5D5-D449-91E2-DE40AE3CE19E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E2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D902E5-54CE-FB4E-9B01-20BA13A2C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878" y="2262016"/>
            <a:ext cx="381000" cy="381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9652EA-875F-D84D-939C-A2CC876E2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72878" y="2770414"/>
            <a:ext cx="381000" cy="3810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CB2A21D5-D19A-C04F-AAE4-8C1E5FC17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1731" y="1850934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Imię i Nazwisko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420D129A-D44A-8F40-AEF6-627D869842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3541" y="3866058"/>
            <a:ext cx="4972336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DD0F94E6-2421-BE44-B89D-AF375110D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1731" y="2361942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 err="1"/>
              <a:t>email@gmail.com</a:t>
            </a:r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7D9847A5-8C7E-EF48-BDA8-94608AE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1731" y="2852936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numer telefonu</a:t>
            </a:r>
          </a:p>
        </p:txBody>
      </p:sp>
    </p:spTree>
    <p:extLst>
      <p:ext uri="{BB962C8B-B14F-4D97-AF65-F5344CB8AC3E}">
        <p14:creationId xmlns:p14="http://schemas.microsoft.com/office/powerpoint/2010/main" val="10558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4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cloud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93288402-F499-7D4B-9C8E-8D0688946E16}"/>
              </a:ext>
            </a:extLst>
          </p:cNvPr>
          <p:cNvSpPr/>
          <p:nvPr userDrawn="1"/>
        </p:nvSpPr>
        <p:spPr>
          <a:xfrm>
            <a:off x="0" y="3108960"/>
            <a:ext cx="12192000" cy="374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tekstu 6">
            <a:extLst>
              <a:ext uri="{FF2B5EF4-FFF2-40B4-BE49-F238E27FC236}">
                <a16:creationId xmlns:a16="http://schemas.microsoft.com/office/drawing/2014/main" id="{336024D9-D527-874B-A894-33F5BA5142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2D706F5-A0F3-E64C-B2EB-47B7A7803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067" y="770707"/>
            <a:ext cx="3380631" cy="640800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930F2025-E835-9C49-BBB3-C1256228EC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0916" y="1501346"/>
            <a:ext cx="4495094" cy="38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96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cloud - infografika ekosyste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2DE87AB-B6AF-164E-B76C-AB7083224F9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niebieski, stół, siedzi, pomieszczenie&#10;&#10;Opis wygenerowany automatycznie">
            <a:extLst>
              <a:ext uri="{FF2B5EF4-FFF2-40B4-BE49-F238E27FC236}">
                <a16:creationId xmlns:a16="http://schemas.microsoft.com/office/drawing/2014/main" id="{623CFA84-6D94-2448-B560-99EA373B5C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7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widencja_naukow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FAED973A-3A2B-3347-BECE-7268FB894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3985200" cy="486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E415F910-B9DB-7447-95DD-1B5B8C22E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3663" y="1964565"/>
            <a:ext cx="2815283" cy="29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03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zytorium_naukowe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0D04B47-FB30-834B-A286-AF109E13E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4525200" cy="486000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7EE8790-A921-FD44-8339-22DDAEEBBC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7860" y="1885043"/>
            <a:ext cx="2585366" cy="30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krótki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B4D53711-EA8F-4543-A5E8-F621D94768D2}"/>
              </a:ext>
            </a:extLst>
          </p:cNvPr>
          <p:cNvSpPr/>
          <p:nvPr userDrawn="1"/>
        </p:nvSpPr>
        <p:spPr>
          <a:xfrm>
            <a:off x="760991" y="2441933"/>
            <a:ext cx="1828801" cy="1828801"/>
          </a:xfrm>
          <a:prstGeom prst="ellipse">
            <a:avLst/>
          </a:prstGeom>
          <a:solidFill>
            <a:srgbClr val="68D8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C606798-3351-DC4F-B7DC-871EE1075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9149D6-F83D-2848-BB22-B4ADC1CD47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1" name="Prostokąt z rogami zaokrąglonymi z jednej strony 10">
            <a:extLst>
              <a:ext uri="{FF2B5EF4-FFF2-40B4-BE49-F238E27FC236}">
                <a16:creationId xmlns:a16="http://schemas.microsoft.com/office/drawing/2014/main" id="{EC41E501-2227-7E4D-9270-BFD42FF55A20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2556B50-7089-B34B-8D66-1F0D6F84F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191" y="2925532"/>
            <a:ext cx="9931610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Wpisz krótki tekst</a:t>
            </a:r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3C3231CA-D855-5F41-9BDE-65B7EF5CB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12781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_naukow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AEAFDEAA-4B6D-614C-BA94-D99AB62F2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3812400" cy="486000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CAAE0392-5702-4E48-9DA8-50BD6674A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418" y="1911850"/>
            <a:ext cx="2661808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widencja_naukow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3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D1169F79-73CF-6A4E-AF41-AA7A7D1DA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7305" y="681132"/>
            <a:ext cx="30996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3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zytorium_naukowe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3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C830CA8D-A896-6E40-A0C2-512220ED1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7305" y="681132"/>
            <a:ext cx="35196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2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_naukow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27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3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383EE8BC-3E35-434B-91CD-20FE37427A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1705" y="681132"/>
            <a:ext cx="29652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2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EAC7D00-AFFB-D647-A37F-DA889C080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50D7CA3-A57B-AE48-92ED-229357E13B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B93946-E344-B846-833F-8BC6E376D7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DF3E893-EEAC-4F42-B8F6-0D67D83B446A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00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93288402-F499-7D4B-9C8E-8D0688946E16}"/>
              </a:ext>
            </a:extLst>
          </p:cNvPr>
          <p:cNvSpPr/>
          <p:nvPr userDrawn="1"/>
        </p:nvSpPr>
        <p:spPr>
          <a:xfrm>
            <a:off x="0" y="3108960"/>
            <a:ext cx="12192000" cy="3749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72667D9-4B8B-FC4A-A08D-DE3D8030E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4067" y="770707"/>
            <a:ext cx="2636414" cy="636815"/>
          </a:xfrm>
          <a:prstGeom prst="rect">
            <a:avLst/>
          </a:prstGeom>
        </p:spPr>
      </p:pic>
      <p:sp>
        <p:nvSpPr>
          <p:cNvPr id="10" name="Symbol zastępczy tekstu 6">
            <a:extLst>
              <a:ext uri="{FF2B5EF4-FFF2-40B4-BE49-F238E27FC236}">
                <a16:creationId xmlns:a16="http://schemas.microsoft.com/office/drawing/2014/main" id="{336024D9-D527-874B-A894-33F5BA5142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12" name="Obraz 11" descr="Obraz zawierający pomieszczenie, komputer&#10;&#10;Opis wygenerowany automatycznie">
            <a:extLst>
              <a:ext uri="{FF2B5EF4-FFF2-40B4-BE49-F238E27FC236}">
                <a16:creationId xmlns:a16="http://schemas.microsoft.com/office/drawing/2014/main" id="{2BE4E63F-D4CC-4847-B06E-E9A47AACF6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0850" y="1524000"/>
            <a:ext cx="4546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57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infografika ekosyste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A22EF7E-70A6-3E49-A344-97AA7BC6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krótki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>
            <a:extLst>
              <a:ext uri="{FF2B5EF4-FFF2-40B4-BE49-F238E27FC236}">
                <a16:creationId xmlns:a16="http://schemas.microsoft.com/office/drawing/2014/main" id="{B4D53711-EA8F-4543-A5E8-F621D94768D2}"/>
              </a:ext>
            </a:extLst>
          </p:cNvPr>
          <p:cNvSpPr/>
          <p:nvPr userDrawn="1"/>
        </p:nvSpPr>
        <p:spPr>
          <a:xfrm>
            <a:off x="760991" y="2441933"/>
            <a:ext cx="1828801" cy="1828801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89149D6-F83D-2848-BB22-B4ADC1CD47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2556B50-7089-B34B-8D66-1F0D6F84F1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9191" y="2925532"/>
            <a:ext cx="9931610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Wpisz krótki tekst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E69D0EBE-1FCA-1F47-8C44-2890C45972F6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3C3231CA-D855-5F41-9BDE-65B7EF5CB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</p:spTree>
    <p:extLst>
      <p:ext uri="{BB962C8B-B14F-4D97-AF65-F5344CB8AC3E}">
        <p14:creationId xmlns:p14="http://schemas.microsoft.com/office/powerpoint/2010/main" val="25238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slajd tekstowy ze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C37D93FB-C96F-8148-A9EE-E13B47B4C9E0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Symbol zastępczy tekstu 14">
            <a:extLst>
              <a:ext uri="{FF2B5EF4-FFF2-40B4-BE49-F238E27FC236}">
                <a16:creationId xmlns:a16="http://schemas.microsoft.com/office/drawing/2014/main" id="{801759BC-A939-B848-912A-74F8EF08F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CA123005-D72E-4E41-9586-A846D0171B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220" y="1610783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F989F9C6-B52F-5247-9987-3CE4F79D95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688876"/>
            <a:ext cx="4171950" cy="176724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22C58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68488707-CC7E-4546-BDB5-3C49A8CEA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slajd tekstowy z punkto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wal 17">
            <a:extLst>
              <a:ext uri="{FF2B5EF4-FFF2-40B4-BE49-F238E27FC236}">
                <a16:creationId xmlns:a16="http://schemas.microsoft.com/office/drawing/2014/main" id="{53EEAD31-7A87-634A-9821-5CEB2BC503DF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29422D09-9DC4-2A46-A9C2-A485F156D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" name="Symbol zastępczy tekstu 10">
            <a:extLst>
              <a:ext uri="{FF2B5EF4-FFF2-40B4-BE49-F238E27FC236}">
                <a16:creationId xmlns:a16="http://schemas.microsoft.com/office/drawing/2014/main" id="{8227A587-D867-8540-898B-D9DA193AB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75" y="432069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6" name="Symbol zastępczy obrazu 15">
            <a:extLst>
              <a:ext uri="{FF2B5EF4-FFF2-40B4-BE49-F238E27FC236}">
                <a16:creationId xmlns:a16="http://schemas.microsoft.com/office/drawing/2014/main" id="{AEFFCF26-E7AB-6341-959C-B847AF15E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32" y="1600200"/>
            <a:ext cx="2513486" cy="1565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BAC5FF74-ACC0-3D43-814A-3197F1C3C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544" y="432069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1886"/>
              </a:buClr>
              <a:buSzPct val="120000"/>
              <a:buFont typeface="Arial" panose="020B0604020202020204" pitchFamily="34" charset="0"/>
              <a:buChar char="•"/>
              <a:tabLst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0">
            <a:extLst>
              <a:ext uri="{FF2B5EF4-FFF2-40B4-BE49-F238E27FC236}">
                <a16:creationId xmlns:a16="http://schemas.microsoft.com/office/drawing/2014/main" id="{95717706-8EF1-B744-A621-2DCB1228BE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6120" y="432069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F3F2A6B9-A5B9-FB4F-8FD6-93D3B2F2F2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83544" y="1600200"/>
            <a:ext cx="2513486" cy="1565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15">
            <a:extLst>
              <a:ext uri="{FF2B5EF4-FFF2-40B4-BE49-F238E27FC236}">
                <a16:creationId xmlns:a16="http://schemas.microsoft.com/office/drawing/2014/main" id="{DD4AF1F9-0C88-C544-AB08-898D2C12F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6120" y="1600200"/>
            <a:ext cx="2513486" cy="1565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92DC75F7-1FFB-264F-9DAF-C1406CD273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620" y="370892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9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 1</a:t>
            </a:r>
          </a:p>
        </p:txBody>
      </p:sp>
      <p:sp>
        <p:nvSpPr>
          <p:cNvPr id="16" name="Symbol zastępczy tekstu 12">
            <a:extLst>
              <a:ext uri="{FF2B5EF4-FFF2-40B4-BE49-F238E27FC236}">
                <a16:creationId xmlns:a16="http://schemas.microsoft.com/office/drawing/2014/main" id="{8BE59C61-CB7B-D342-AD90-3D2EAE6834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12377" y="3715988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3"/>
              </a:buBlip>
              <a:defRPr sz="19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 3</a:t>
            </a:r>
          </a:p>
        </p:txBody>
      </p:sp>
      <p:sp>
        <p:nvSpPr>
          <p:cNvPr id="17" name="Symbol zastępczy tekstu 12">
            <a:extLst>
              <a:ext uri="{FF2B5EF4-FFF2-40B4-BE49-F238E27FC236}">
                <a16:creationId xmlns:a16="http://schemas.microsoft.com/office/drawing/2014/main" id="{A538D855-60CC-A343-B325-E91C0451B1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6009" y="372305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4"/>
              </a:buBlip>
              <a:defRPr sz="19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 2</a:t>
            </a:r>
          </a:p>
        </p:txBody>
      </p:sp>
    </p:spTree>
    <p:extLst>
      <p:ext uri="{BB962C8B-B14F-4D97-AF65-F5344CB8AC3E}">
        <p14:creationId xmlns:p14="http://schemas.microsoft.com/office/powerpoint/2010/main" val="13375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slajd tekstowy ze zdje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14">
            <a:extLst>
              <a:ext uri="{FF2B5EF4-FFF2-40B4-BE49-F238E27FC236}">
                <a16:creationId xmlns:a16="http://schemas.microsoft.com/office/drawing/2014/main" id="{801759BC-A939-B848-912A-74F8EF08F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CA123005-D72E-4E41-9586-A846D0171B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220" y="1610783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F989F9C6-B52F-5247-9987-3CE4F79D95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688876"/>
            <a:ext cx="4171950" cy="176724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68488707-CC7E-4546-BDB5-3C49A8CEA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Prostokąt z rogami zaokrąglonymi z jednej strony 6">
            <a:extLst>
              <a:ext uri="{FF2B5EF4-FFF2-40B4-BE49-F238E27FC236}">
                <a16:creationId xmlns:a16="http://schemas.microsoft.com/office/drawing/2014/main" id="{9055A26F-9522-1547-8CDD-957481408CE2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7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kanat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525FF4E3-8B20-BC45-8D8B-2537D3E949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2259472" cy="486000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7193" y="2062465"/>
            <a:ext cx="2878275" cy="28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84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uslugi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23544" y="1815975"/>
            <a:ext cx="2885843" cy="3095723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06FC607E-54EB-F948-A6CC-C3244F834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1986632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16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.mobiln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73090" y="1850491"/>
            <a:ext cx="2889089" cy="3200488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22DE8162-AA26-A84C-AB95-8AA4D23A3E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248115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77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03369" y="2107359"/>
            <a:ext cx="3090380" cy="2812593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35F6C2CF-A4B7-7C4E-B398-9941AE5382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2148632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iplom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31B96F07-83B2-D145-A324-6F0F91B31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99651" y="1954174"/>
            <a:ext cx="3244362" cy="2966769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901E97DD-3D05-AE42-A9CF-2464F69CB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2"/>
            <a:ext cx="1816487" cy="4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98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rekrutacj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E39AE766-D573-EF4E-A102-3451C6D8D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2881895" cy="48600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C911E29D-4387-0946-8688-87AE974A11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3267" y="1961646"/>
            <a:ext cx="2678984" cy="29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26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rutacj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FFE4AA3-4C78-A244-8C9D-DDD686125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581" y="1840912"/>
            <a:ext cx="3179952" cy="3076259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A80DC77-66C9-CE40-B3B8-8F1B0BAD4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2327684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8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encj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F2FBFBD5-2ABF-C94E-8181-3EAE19A97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044" y="1992303"/>
            <a:ext cx="3075634" cy="2920992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FF675BBD-4DD6-204D-82BB-2B30C03525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05" y="693243"/>
            <a:ext cx="1969579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05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uro_karier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4C9C329-2965-0846-85E1-34F94327D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705" y="693243"/>
            <a:ext cx="2549368" cy="48600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6BF7D659-8A79-EC4D-839D-7D16F036B0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2421" y="1892610"/>
            <a:ext cx="3230216" cy="30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9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learn ultr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1A92769F-095D-1044-B659-D6B613303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448" y="1918078"/>
            <a:ext cx="2748272" cy="2968813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199DE5B4-2A2F-3D43-8BDE-EC5FEFBE3D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234" y="676969"/>
            <a:ext cx="1725686" cy="44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slajd tekstowy z punktor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29422D09-9DC4-2A46-A9C2-A485F156D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5" name="Symbol zastępczy tekstu 10">
            <a:extLst>
              <a:ext uri="{FF2B5EF4-FFF2-40B4-BE49-F238E27FC236}">
                <a16:creationId xmlns:a16="http://schemas.microsoft.com/office/drawing/2014/main" id="{8227A587-D867-8540-898B-D9DA193AB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832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6" name="Symbol zastępczy obrazu 15">
            <a:extLst>
              <a:ext uri="{FF2B5EF4-FFF2-40B4-BE49-F238E27FC236}">
                <a16:creationId xmlns:a16="http://schemas.microsoft.com/office/drawing/2014/main" id="{AEFFCF26-E7AB-6341-959C-B847AF15E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6832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BAC5FF74-ACC0-3D43-814A-3197F1C3C0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544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0">
            <a:extLst>
              <a:ext uri="{FF2B5EF4-FFF2-40B4-BE49-F238E27FC236}">
                <a16:creationId xmlns:a16="http://schemas.microsoft.com/office/drawing/2014/main" id="{95717706-8EF1-B744-A621-2DCB1228BE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6120" y="4209661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D8FF"/>
              </a:buClr>
              <a:buSzPct val="120000"/>
              <a:buFont typeface="Arial" panose="020B0604020202020204" pitchFamily="34" charset="0"/>
              <a:buChar char="•"/>
              <a:tabLst/>
              <a:defRPr sz="15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F3F2A6B9-A5B9-FB4F-8FD6-93D3B2F2F2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83544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obrazu 15">
            <a:extLst>
              <a:ext uri="{FF2B5EF4-FFF2-40B4-BE49-F238E27FC236}">
                <a16:creationId xmlns:a16="http://schemas.microsoft.com/office/drawing/2014/main" id="{DD4AF1F9-0C88-C544-AB08-898D2C12F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76120" y="2343515"/>
            <a:ext cx="2513486" cy="1507866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13" name="Prostokąt z rogami zaokrąglonymi z jednej strony 12">
            <a:extLst>
              <a:ext uri="{FF2B5EF4-FFF2-40B4-BE49-F238E27FC236}">
                <a16:creationId xmlns:a16="http://schemas.microsoft.com/office/drawing/2014/main" id="{18131F39-9C23-E64C-A664-D57D7A6EB41A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5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ms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D2A374D-1ED9-DD47-B4C6-B3BFCC50C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710" y="2085276"/>
            <a:ext cx="2470698" cy="281148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8DD825FF-EF31-E04E-987F-2F92A1590B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673805"/>
            <a:ext cx="1588736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9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ally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987F58B-42E3-184D-A668-BDB73CE5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234" y="660063"/>
            <a:ext cx="1231394" cy="410465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E2AA1BFC-8850-AD4F-BA9E-A09599B6D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5552" y="2144888"/>
            <a:ext cx="2649691" cy="26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0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ally for websites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0E1A82EE-1ED4-D447-9C84-DDCE55F4C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1627" y="1874003"/>
            <a:ext cx="2954364" cy="2954364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987F58B-42E3-184D-A668-BDB73CE5A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234" y="660063"/>
            <a:ext cx="1231394" cy="4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23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era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2B570BC9-4CAC-B343-9F8F-19E6FDA9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793" y="1734245"/>
            <a:ext cx="2870284" cy="3031536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5F73C98-FFEA-CB45-8245-D18F17275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796" y="557117"/>
            <a:ext cx="1162572" cy="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era remote exam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a 4">
            <a:extLst>
              <a:ext uri="{FF2B5EF4-FFF2-40B4-BE49-F238E27FC236}">
                <a16:creationId xmlns:a16="http://schemas.microsoft.com/office/drawing/2014/main" id="{745DA597-74E0-5940-B879-6FDEBED48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7607" y="1735809"/>
            <a:ext cx="2743075" cy="3032717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B5F73C98-FFEA-CB45-8245-D18F17275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796" y="557117"/>
            <a:ext cx="1162572" cy="5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14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collaborate - sl.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wal 8">
            <a:extLst>
              <a:ext uri="{FF2B5EF4-FFF2-40B4-BE49-F238E27FC236}">
                <a16:creationId xmlns:a16="http://schemas.microsoft.com/office/drawing/2014/main" id="{608BA6D1-E7CB-E041-BE4A-B7928F1475DF}"/>
              </a:ext>
            </a:extLst>
          </p:cNvPr>
          <p:cNvSpPr/>
          <p:nvPr userDrawn="1"/>
        </p:nvSpPr>
        <p:spPr>
          <a:xfrm>
            <a:off x="427933" y="2114930"/>
            <a:ext cx="937108" cy="937108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0" name="Symbol zastępczy tekstu 11">
            <a:extLst>
              <a:ext uri="{FF2B5EF4-FFF2-40B4-BE49-F238E27FC236}">
                <a16:creationId xmlns:a16="http://schemas.microsoft.com/office/drawing/2014/main" id="{C20B5A10-EB61-C14F-A29A-2A27A22F4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963" y="2259413"/>
            <a:ext cx="5922784" cy="13073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59E9DADB-9F2B-8041-8931-2D5610E23C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220" y="3917977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2DF41BF4-A989-8747-9A63-F549186B42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796" y="570088"/>
            <a:ext cx="1774272" cy="568677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FC6799F4-59F1-634D-BAB1-06E3F64BEA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08156" y="1628881"/>
            <a:ext cx="2694921" cy="31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84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kanat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589731E-18A6-3C49-A21F-A1A210A37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536" y="681132"/>
            <a:ext cx="1757369" cy="378000"/>
          </a:xfrm>
          <a:prstGeom prst="rect">
            <a:avLst/>
          </a:prstGeom>
        </p:spPr>
      </p:pic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4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8513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uslugi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C407C78C-AF79-B341-8427-DE4207C6C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1747" y="681132"/>
            <a:ext cx="1545158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05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.mobiln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492DB35D-9087-8140-A308-CECC938ED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7115" y="681132"/>
            <a:ext cx="192979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447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ityk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4BCD0710-178B-E546-B0C8-40E3186657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5747" y="681132"/>
            <a:ext cx="1671158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wal 16">
            <a:extLst>
              <a:ext uri="{FF2B5EF4-FFF2-40B4-BE49-F238E27FC236}">
                <a16:creationId xmlns:a16="http://schemas.microsoft.com/office/drawing/2014/main" id="{6CED849F-1FFE-8C4E-A5DD-05D4DAAE6B0D}"/>
              </a:ext>
            </a:extLst>
          </p:cNvPr>
          <p:cNvSpPr/>
          <p:nvPr userDrawn="1"/>
        </p:nvSpPr>
        <p:spPr>
          <a:xfrm>
            <a:off x="6675267" y="3402052"/>
            <a:ext cx="1828801" cy="1828801"/>
          </a:xfrm>
          <a:prstGeom prst="ellipse">
            <a:avLst/>
          </a:prstGeom>
          <a:solidFill>
            <a:srgbClr val="68D8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79AA8D-E44E-954E-B6F1-A9291D18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878" y="1753618"/>
            <a:ext cx="381000" cy="381000"/>
          </a:xfrm>
          <a:prstGeom prst="rect">
            <a:avLst/>
          </a:prstGeom>
        </p:spPr>
      </p:pic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D902E5-54CE-FB4E-9B01-20BA13A2C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2878" y="2262016"/>
            <a:ext cx="381000" cy="381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9652EA-875F-D84D-939C-A2CC876E2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72878" y="2770414"/>
            <a:ext cx="381000" cy="3810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CB2A21D5-D19A-C04F-AAE4-8C1E5FC17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1731" y="1850934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Imię i Nazwisko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420D129A-D44A-8F40-AEF6-627D869842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3541" y="3866058"/>
            <a:ext cx="4972336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DD0F94E6-2421-BE44-B89D-AF375110D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1731" y="2361942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 err="1"/>
              <a:t>email@gmail.com</a:t>
            </a:r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7D9847A5-8C7E-EF48-BDA8-94608AE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1731" y="2852936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numer telefonu</a:t>
            </a:r>
          </a:p>
        </p:txBody>
      </p:sp>
      <p:sp>
        <p:nvSpPr>
          <p:cNvPr id="13" name="Prostokąt z rogami zaokrąglonymi z jednej strony 12">
            <a:extLst>
              <a:ext uri="{FF2B5EF4-FFF2-40B4-BE49-F238E27FC236}">
                <a16:creationId xmlns:a16="http://schemas.microsoft.com/office/drawing/2014/main" id="{31C9A23F-84DB-A949-BC37-7150EB7A21B5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0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diplom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92DFF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B00AC8AF-9FF4-D548-8FA4-9F9529E06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8841" y="681132"/>
            <a:ext cx="1388064" cy="36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58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rekrutacj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429C08D6-7911-C745-B802-8D0C23AE3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85431" y="681132"/>
            <a:ext cx="2241474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1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rutacj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299A668B-A7BA-9249-BB7C-605E1BB88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6484" y="681132"/>
            <a:ext cx="1810421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630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encj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9B992759-F122-B846-9AB8-84BF4A1028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5010" y="681132"/>
            <a:ext cx="1531895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5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uro karier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04C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C099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17C160D7-9D45-8241-A96F-BC7D4B345B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44063" y="681132"/>
            <a:ext cx="1982842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28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learn ultr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5D7D849A-FB34-1549-9E13-A7324D51C9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9723" y="681132"/>
            <a:ext cx="1217182" cy="3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7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lms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0BD53D3-4A89-1F40-B0B5-8079EE14B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4667" y="654277"/>
            <a:ext cx="1157111" cy="28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8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col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4FE4BD34-928E-E04C-AAFA-783A6A6256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4226" y="681132"/>
            <a:ext cx="1122679" cy="3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54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board ally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8F5D35C9-3A59-574B-A37D-333CEE495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456" y="644798"/>
            <a:ext cx="892449" cy="2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12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era - 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29E28FC3-F43F-4E4E-A17B-4BFBB8406479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FF007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Symbol zastępczy tekstu 14">
            <a:extLst>
              <a:ext uri="{FF2B5EF4-FFF2-40B4-BE49-F238E27FC236}">
                <a16:creationId xmlns:a16="http://schemas.microsoft.com/office/drawing/2014/main" id="{BE4B7BB0-92B3-1845-83E8-B033B7229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8173660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10">
            <a:extLst>
              <a:ext uri="{FF2B5EF4-FFF2-40B4-BE49-F238E27FC236}">
                <a16:creationId xmlns:a16="http://schemas.microsoft.com/office/drawing/2014/main" id="{F5B3AD42-D6F0-5E4C-A4D7-A15E6AF01F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76" y="1598671"/>
            <a:ext cx="4171950" cy="163512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pl-PL" dirty="0"/>
              <a:t>Wpisz tekst</a:t>
            </a:r>
          </a:p>
        </p:txBody>
      </p:sp>
      <p:sp>
        <p:nvSpPr>
          <p:cNvPr id="9" name="Symbol zastępczy tekstu 10">
            <a:extLst>
              <a:ext uri="{FF2B5EF4-FFF2-40B4-BE49-F238E27FC236}">
                <a16:creationId xmlns:a16="http://schemas.microsoft.com/office/drawing/2014/main" id="{0617D262-BABF-B74E-8BA6-F25B34BBC5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943" y="4417585"/>
            <a:ext cx="2488874" cy="1264628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77"/>
              </a:buClr>
              <a:buSzPct val="120000"/>
              <a:buFont typeface="Arial" panose="020B0604020202020204" pitchFamily="34" charset="0"/>
              <a:buChar char="•"/>
              <a:tabLst/>
              <a:defRPr sz="10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Punkt 1</a:t>
            </a:r>
          </a:p>
          <a:p>
            <a:pPr lvl="0"/>
            <a:r>
              <a:rPr lang="pl-PL" dirty="0"/>
              <a:t>Punkt 2</a:t>
            </a:r>
          </a:p>
          <a:p>
            <a:pPr lvl="0"/>
            <a:r>
              <a:rPr lang="pl-PL" dirty="0"/>
              <a:t>Punkt 3</a:t>
            </a:r>
          </a:p>
        </p:txBody>
      </p:sp>
      <p:sp>
        <p:nvSpPr>
          <p:cNvPr id="10" name="Symbol zastępczy tekstu 12">
            <a:extLst>
              <a:ext uri="{FF2B5EF4-FFF2-40B4-BE49-F238E27FC236}">
                <a16:creationId xmlns:a16="http://schemas.microsoft.com/office/drawing/2014/main" id="{DC03DAAA-B8BD-2942-B64E-3D0837DF9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232" y="3805813"/>
            <a:ext cx="2324645" cy="385808"/>
          </a:xfrm>
          <a:prstGeom prst="rect">
            <a:avLst/>
          </a:prstGeom>
        </p:spPr>
        <p:txBody>
          <a:bodyPr anchor="t" anchorCtr="0"/>
          <a:lstStyle>
            <a:lvl1pPr marL="342900" indent="-342900">
              <a:buSzPct val="130000"/>
              <a:buFontTx/>
              <a:buBlip>
                <a:blip r:embed="rId2"/>
              </a:buBlip>
              <a:defRPr sz="16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15">
            <a:extLst>
              <a:ext uri="{FF2B5EF4-FFF2-40B4-BE49-F238E27FC236}">
                <a16:creationId xmlns:a16="http://schemas.microsoft.com/office/drawing/2014/main" id="{B1877620-4EED-4741-ACF5-64E4295B2F1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8125" y="1610783"/>
            <a:ext cx="4850958" cy="3851381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5DD91188-FB3E-9E4E-9933-D55922566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82174" y="472338"/>
            <a:ext cx="1044731" cy="5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2020 -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3" name="Prostokąt z rogami zaokrąglonymi z jednej strony 12">
            <a:extLst>
              <a:ext uri="{FF2B5EF4-FFF2-40B4-BE49-F238E27FC236}">
                <a16:creationId xmlns:a16="http://schemas.microsoft.com/office/drawing/2014/main" id="{31C9A23F-84DB-A949-BC37-7150EB7A21B5}"/>
              </a:ext>
            </a:extLst>
          </p:cNvPr>
          <p:cNvSpPr/>
          <p:nvPr userDrawn="1"/>
        </p:nvSpPr>
        <p:spPr>
          <a:xfrm rot="5400000">
            <a:off x="127167" y="647953"/>
            <a:ext cx="248284" cy="5026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9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22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loud -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wal 12">
            <a:extLst>
              <a:ext uri="{FF2B5EF4-FFF2-40B4-BE49-F238E27FC236}">
                <a16:creationId xmlns:a16="http://schemas.microsoft.com/office/drawing/2014/main" id="{49C2E041-5E28-B74D-9FD4-5788717DBF0D}"/>
              </a:ext>
            </a:extLst>
          </p:cNvPr>
          <p:cNvSpPr/>
          <p:nvPr userDrawn="1"/>
        </p:nvSpPr>
        <p:spPr>
          <a:xfrm>
            <a:off x="534564" y="582652"/>
            <a:ext cx="638725" cy="638725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6CED849F-1FFE-8C4E-A5DD-05D4DAAE6B0D}"/>
              </a:ext>
            </a:extLst>
          </p:cNvPr>
          <p:cNvSpPr/>
          <p:nvPr userDrawn="1"/>
        </p:nvSpPr>
        <p:spPr>
          <a:xfrm>
            <a:off x="6675267" y="3402052"/>
            <a:ext cx="1828801" cy="1828801"/>
          </a:xfrm>
          <a:prstGeom prst="ellipse">
            <a:avLst/>
          </a:prstGeom>
          <a:solidFill>
            <a:srgbClr val="E8E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79AA8D-E44E-954E-B6F1-A9291D183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70072" y="1810630"/>
            <a:ext cx="120128" cy="245262"/>
          </a:xfrm>
          <a:prstGeom prst="rect">
            <a:avLst/>
          </a:prstGeom>
        </p:spPr>
      </p:pic>
      <p:sp>
        <p:nvSpPr>
          <p:cNvPr id="4" name="Symbol zastępczy tekstu 14">
            <a:extLst>
              <a:ext uri="{FF2B5EF4-FFF2-40B4-BE49-F238E27FC236}">
                <a16:creationId xmlns:a16="http://schemas.microsoft.com/office/drawing/2014/main" id="{0DE1247D-7FB6-004E-9942-E4CF81A9F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3614" y="705226"/>
            <a:ext cx="10759414" cy="426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1D902E5-54CE-FB4E-9B01-20BA13A2C3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0072" y="2319028"/>
            <a:ext cx="120128" cy="24526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69652EA-875F-D84D-939C-A2CC876E2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0072" y="2827426"/>
            <a:ext cx="120128" cy="245262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CB2A21D5-D19A-C04F-AAE4-8C1E5FC17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5562" y="1850934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Imię i Nazwisko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420D129A-D44A-8F40-AEF6-627D869842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3541" y="3866058"/>
            <a:ext cx="4972336" cy="10166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5" name="Symbol zastępczy tekstu 11">
            <a:extLst>
              <a:ext uri="{FF2B5EF4-FFF2-40B4-BE49-F238E27FC236}">
                <a16:creationId xmlns:a16="http://schemas.microsoft.com/office/drawing/2014/main" id="{DD0F94E6-2421-BE44-B89D-AF375110D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562" y="2361942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 err="1"/>
              <a:t>email@gmail.com</a:t>
            </a:r>
            <a:endParaRPr lang="pl-PL" dirty="0"/>
          </a:p>
        </p:txBody>
      </p:sp>
      <p:sp>
        <p:nvSpPr>
          <p:cNvPr id="16" name="Symbol zastępczy tekstu 11">
            <a:extLst>
              <a:ext uri="{FF2B5EF4-FFF2-40B4-BE49-F238E27FC236}">
                <a16:creationId xmlns:a16="http://schemas.microsoft.com/office/drawing/2014/main" id="{7D9847A5-8C7E-EF48-BDA8-94608AE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562" y="2852936"/>
            <a:ext cx="2972480" cy="184666"/>
          </a:xfrm>
          <a:prstGeom prst="rect">
            <a:avLst/>
          </a:prstGeom>
        </p:spPr>
        <p:txBody>
          <a:bodyPr wrap="square" tIns="0" rIns="9000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pl-PL" dirty="0"/>
              <a:t>numer telefonu</a:t>
            </a:r>
          </a:p>
        </p:txBody>
      </p:sp>
    </p:spTree>
    <p:extLst>
      <p:ext uri="{BB962C8B-B14F-4D97-AF65-F5344CB8AC3E}">
        <p14:creationId xmlns:p14="http://schemas.microsoft.com/office/powerpoint/2010/main" val="740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G -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C610EE-1524-114E-A564-467B0AA8B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64500" cy="6858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97DB917-8031-3E4D-AA3C-0DC002668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A7A082-FD93-C646-A9AB-29F238E411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4C467D34-FB0A-284D-8488-36E0BC38EC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02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CG - slajd tytułowy - szkolenie z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9D3294-63FD-274B-9B52-5B1B7D151E33}"/>
              </a:ext>
            </a:extLst>
          </p:cNvPr>
          <p:cNvSpPr/>
          <p:nvPr userDrawn="1"/>
        </p:nvSpPr>
        <p:spPr>
          <a:xfrm>
            <a:off x="6968358" y="0"/>
            <a:ext cx="5223642" cy="6858000"/>
          </a:xfrm>
          <a:prstGeom prst="rect">
            <a:avLst/>
          </a:prstGeom>
          <a:solidFill>
            <a:srgbClr val="692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E3F731D-7DA7-2344-B332-9E88462D9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E671960F-6099-554E-A81E-81922031E3B2}"/>
              </a:ext>
            </a:extLst>
          </p:cNvPr>
          <p:cNvSpPr/>
          <p:nvPr userDrawn="1"/>
        </p:nvSpPr>
        <p:spPr>
          <a:xfrm>
            <a:off x="472966" y="6321972"/>
            <a:ext cx="1907627" cy="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87DFF5F-E976-2445-AFD6-A16D1DA41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14" name="Symbol zastępczy obrazu 6">
            <a:extLst>
              <a:ext uri="{FF2B5EF4-FFF2-40B4-BE49-F238E27FC236}">
                <a16:creationId xmlns:a16="http://schemas.microsoft.com/office/drawing/2014/main" id="{B9D0028C-A2DC-1B40-A955-31FE5251F1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3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CG - slajd tytułowy - szkolenie z produk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759D3294-63FD-274B-9B52-5B1B7D151E33}"/>
              </a:ext>
            </a:extLst>
          </p:cNvPr>
          <p:cNvSpPr/>
          <p:nvPr userDrawn="1"/>
        </p:nvSpPr>
        <p:spPr>
          <a:xfrm>
            <a:off x="6968358" y="0"/>
            <a:ext cx="5223642" cy="6858000"/>
          </a:xfrm>
          <a:prstGeom prst="rect">
            <a:avLst/>
          </a:prstGeom>
          <a:solidFill>
            <a:srgbClr val="04C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6C185FA6-EB9A-CC48-AE4C-B4D134F7FA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483" y="2599826"/>
            <a:ext cx="5650003" cy="176969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40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Miejsce na tytuł prezentacji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49FA022C-14ED-CF47-8056-2F20CCABC1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319" y="5712977"/>
            <a:ext cx="5650003" cy="38689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16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pl-PL" dirty="0"/>
              <a:t>Krótki podtytuł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DD2B7E4E-E376-4241-BA78-2B424DA6B8D9}"/>
              </a:ext>
            </a:extLst>
          </p:cNvPr>
          <p:cNvCxnSpPr>
            <a:cxnSpLocks/>
          </p:cNvCxnSpPr>
          <p:nvPr userDrawn="1"/>
        </p:nvCxnSpPr>
        <p:spPr>
          <a:xfrm>
            <a:off x="768743" y="5276007"/>
            <a:ext cx="4693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E3F731D-7DA7-2344-B332-9E88462D9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124" y="619771"/>
            <a:ext cx="3302000" cy="6985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44F631A-E25E-A243-8729-609B5F7A1AE7}"/>
              </a:ext>
            </a:extLst>
          </p:cNvPr>
          <p:cNvSpPr/>
          <p:nvPr userDrawn="1"/>
        </p:nvSpPr>
        <p:spPr>
          <a:xfrm>
            <a:off x="472966" y="6321972"/>
            <a:ext cx="1907627" cy="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44251623-FC21-0146-A455-7CBCB3092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95730" y="1457326"/>
            <a:ext cx="6418968" cy="3953712"/>
          </a:xfrm>
          <a:prstGeom prst="rect">
            <a:avLst/>
          </a:prstGeom>
        </p:spPr>
      </p:pic>
      <p:sp>
        <p:nvSpPr>
          <p:cNvPr id="14" name="Symbol zastępczy obrazu 6">
            <a:extLst>
              <a:ext uri="{FF2B5EF4-FFF2-40B4-BE49-F238E27FC236}">
                <a16:creationId xmlns:a16="http://schemas.microsoft.com/office/drawing/2014/main" id="{4E0575C9-7F31-DD45-8FDF-885C6C6F8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2963" y="1671353"/>
            <a:ext cx="4844502" cy="31428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0.emf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emf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image" Target="../media/image35.png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image" Target="../media/image10.emf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theme" Target="../theme/theme5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4D7ECC9-E69A-8543-A0CF-1A79D28376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A96443B-BE48-754F-9386-459273DE96F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7EA4F21-D300-C941-A8CD-966D255BE93C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60A6A528-E7D6-1B45-AA11-5A537E7A680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60705" y="4827976"/>
            <a:ext cx="3746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5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737F4AF-5D64-ED49-92F4-5361764FCEA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1F2E32-144B-AB40-A6A9-C4EF44A1B55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077411B-FE73-964D-9707-D168AEF1FF7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45C1819-BF82-9B4C-B233-080C650047F1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97" r:id="rId2"/>
    <p:sldLayoutId id="2147483699" r:id="rId3"/>
    <p:sldLayoutId id="2147483700" r:id="rId4"/>
    <p:sldLayoutId id="2147483658" r:id="rId5"/>
    <p:sldLayoutId id="2147483659" r:id="rId6"/>
    <p:sldLayoutId id="2147483660" r:id="rId7"/>
    <p:sldLayoutId id="2147483661" r:id="rId8"/>
    <p:sldLayoutId id="214748372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737F4AF-5D64-ED49-92F4-5361764FCEA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1F2E32-144B-AB40-A6A9-C4EF44A1B55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077411B-FE73-964D-9707-D168AEF1FF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45C1819-BF82-9B4C-B233-080C650047F1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7FA3FA8-C9F3-D845-870F-D76046F3B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DEAF0FB-7D77-C646-B67D-77AEAC3DF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731" y="6342412"/>
            <a:ext cx="1270000" cy="2667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DDD72D0-6045-7940-B4DE-A74F3E07C62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768105-F510-BC48-8CE7-99496D70D1A7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1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3E457629-D362-5C4B-8376-0018D77BCBF7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9169400" y="3835400"/>
            <a:ext cx="3022600" cy="3022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48BC28C-F8FA-1B44-911D-C07FC25F5EC0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753769" y="6335485"/>
            <a:ext cx="1119383" cy="2736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DB3EF15-92E2-2647-BB24-39ECCF0C11E2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762000" y="6068293"/>
            <a:ext cx="10668000" cy="3810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8B50B9-EA84-3E43-B925-88CF6AAF5F38}"/>
              </a:ext>
            </a:extLst>
          </p:cNvPr>
          <p:cNvSpPr txBox="1"/>
          <p:nvPr userDrawn="1"/>
        </p:nvSpPr>
        <p:spPr>
          <a:xfrm>
            <a:off x="11259516" y="6346554"/>
            <a:ext cx="72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39F9FF-1846-C241-B3E2-839DFDE12D70}" type="slidenum">
              <a:rPr lang="pl-PL" sz="120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‹#›</a:t>
            </a:fld>
            <a:endParaRPr lang="pl-PL" sz="1200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5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20" r:id="rId18"/>
    <p:sldLayoutId id="2147483683" r:id="rId19"/>
    <p:sldLayoutId id="2147483721" r:id="rId20"/>
    <p:sldLayoutId id="2147483701" r:id="rId21"/>
    <p:sldLayoutId id="2147483684" r:id="rId22"/>
    <p:sldLayoutId id="2147483685" r:id="rId23"/>
    <p:sldLayoutId id="2147483686" r:id="rId24"/>
    <p:sldLayoutId id="2147483687" r:id="rId25"/>
    <p:sldLayoutId id="2147483703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702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on.nauka.gov.pl/pomoc/wp-content/uploads/2020/07/Reguly-biznesowe-w-repozytorium-pisemnych-prac-dyplomowych-2021-02-23.pdf" TargetMode="Externa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olon.nauka.gov.pl/pomoc/wp-content/uploads/2020/07/API-repozytorium-pisemnych-prac-dyplomowych-2021-02-23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A881B67-13BA-4567-8366-7E2C24526B01}"/>
              </a:ext>
            </a:extLst>
          </p:cNvPr>
          <p:cNvSpPr txBox="1"/>
          <p:nvPr/>
        </p:nvSpPr>
        <p:spPr>
          <a:xfrm>
            <a:off x="3498811" y="3140363"/>
            <a:ext cx="5194378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Obieg prac dyplomowych</a:t>
            </a:r>
          </a:p>
        </p:txBody>
      </p:sp>
    </p:spTree>
    <p:extLst>
      <p:ext uri="{BB962C8B-B14F-4D97-AF65-F5344CB8AC3E}">
        <p14:creationId xmlns:p14="http://schemas.microsoft.com/office/powerpoint/2010/main" val="362407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11A003-261B-4CCE-93B0-78661CCD612E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jest analizowana w zewnętrznej platformie JSA, możemy obserwować przebieg z poziomu systemu Uczelnia.10.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Aby do niego przejść, należy kliknąć na przycisk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Pliki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poziomu zakładki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Dyplom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9A255-96B3-4FCB-9D05-4598D452C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669" y="6042940"/>
            <a:ext cx="124588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FF08FF7-4978-4446-87EF-4ADB9BCE9BBD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System Uczelnia.10 – Badanie pracy w JSA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58B05BE-E2FC-4C92-9FB0-1B12F8A39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331" y="2037338"/>
            <a:ext cx="6421954" cy="26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9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193BB3-F122-45F8-95E8-E75390D49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7" y="1555581"/>
            <a:ext cx="5823360" cy="236218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CB2A72C-929F-44A8-B792-169D7E9E7673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zwróconego przez platformę JSA błędu, należy wprowadzić zmianę do systemu i przestawić status z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sprawdzenia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sprawdzenia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5F1BC2B-0A9E-4BFC-BA74-B1A03BE4E749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System Uczelnia.10 – Badanie pracy w JSA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54CCB9-09A3-4967-8933-57F8A1922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520" y="3429000"/>
            <a:ext cx="6023813" cy="244349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6832C8E-66DA-4AA9-9159-6301866E3A3E}"/>
              </a:ext>
            </a:extLst>
          </p:cNvPr>
          <p:cNvSpPr txBox="1"/>
          <p:nvPr/>
        </p:nvSpPr>
        <p:spPr>
          <a:xfrm>
            <a:off x="589437" y="4754821"/>
            <a:ext cx="5169525" cy="111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Rzadko kiedy może wystąpić sytuacja zwróconego statusu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zatwierdzania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należy wprowadzić zmianę do systemu i przestawić status z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zatwierdzania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zatwierdzenia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415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43CDCE98-5BAA-4B44-A7A3-8B47B6FF5276}"/>
              </a:ext>
            </a:extLst>
          </p:cNvPr>
          <p:cNvSpPr txBox="1"/>
          <p:nvPr/>
        </p:nvSpPr>
        <p:spPr>
          <a:xfrm>
            <a:off x="589437" y="1010803"/>
            <a:ext cx="10174898" cy="4128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Legenda do pola Status JSA 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Brak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Status początkowy.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sprawdzenia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 oczekiwaniu na wysłanie pracy do platformy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trakcie sprawdzania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Praca jest analizowana w platformie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sprawdzania </a:t>
            </a:r>
            <a:r>
              <a:rPr lang="pl-PL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Wystąpił błąd podczas badania pracy.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Sprawdzona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Praca jest sprawdzona i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niezatwierdzone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są dostępne.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zatwierdzania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W oczekiwaniu na zatwierdzenie badania w platformie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trakcie zatwierdzania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Dokonujemy zatwierdzenia, jeśli nie było wcześniej zaakceptowane w platformie JSA. W innym wypadku pobierze tylko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zatwierdzania </a:t>
            </a:r>
            <a:r>
              <a:rPr lang="pl-PL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Wystąpił błąd podczas zatwierdzania badania.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Badanie zostało zatwierdzone a raporty pobrane i dostępne w Wirtualnej Uczelni i platformie JSA.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D4A697-E1DF-4C9B-B65D-A15978DCD1E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Badanie pracy w JSA </a:t>
            </a:r>
          </a:p>
        </p:txBody>
      </p:sp>
    </p:spTree>
    <p:extLst>
      <p:ext uri="{BB962C8B-B14F-4D97-AF65-F5344CB8AC3E}">
        <p14:creationId xmlns:p14="http://schemas.microsoft.com/office/powerpoint/2010/main" val="84917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5BB7565-49BB-4721-A928-A40F35B19BBC}"/>
              </a:ext>
            </a:extLst>
          </p:cNvPr>
          <p:cNvSpPr txBox="1"/>
          <p:nvPr/>
        </p:nvSpPr>
        <p:spPr>
          <a:xfrm>
            <a:off x="589437" y="815060"/>
            <a:ext cx="11013126" cy="6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chwili, gdy zostaną wygenerowane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pole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pracy dyplomowej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 i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JSA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zmieni się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Sprawdzono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raporty będą dostępne na liście plików u studenta jak i w platformie JSA.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2228DD7-C46A-4A35-A573-AC219B150E29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Pobrano wstępne raporty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A920E5-204A-430F-88A2-9094475E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157" y="3198167"/>
            <a:ext cx="51695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 są również dostępne z poziomu systemu Uczelnia.10. Zawsze pobierane są oba raporty, skrócony i pełny.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3551E20-A9C6-49ED-8F5E-86CD2A0A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58" y="3733034"/>
            <a:ext cx="5694472" cy="230990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F90C866-C78F-49E2-B6C6-22276EB4F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7" y="1561414"/>
            <a:ext cx="5760720" cy="44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424B1DF-3CDC-49E2-9B53-CC080DE77D54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Weryfikacja raportu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334097F-4B63-4CA7-90EC-16C32F28CE42}"/>
              </a:ext>
            </a:extLst>
          </p:cNvPr>
          <p:cNvSpPr txBox="1"/>
          <p:nvPr/>
        </p:nvSpPr>
        <p:spPr>
          <a:xfrm>
            <a:off x="589437" y="834005"/>
            <a:ext cx="11013126" cy="105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sytuacji, gdy nie spełnia on naszych oczekiwań, możemy znów ustawić status pracy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poprawy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wraz z koniecznością wgrania pliku uwag.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071BC38-8759-4E8D-B7BE-9EB7EEF35F5F}"/>
              </a:ext>
            </a:extLst>
          </p:cNvPr>
          <p:cNvSpPr txBox="1"/>
          <p:nvPr/>
        </p:nvSpPr>
        <p:spPr>
          <a:xfrm>
            <a:off x="589437" y="5345584"/>
            <a:ext cx="10936545" cy="658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Jeśli analizując raport uznamy, że niektóre fragmenty chcemy wykluczyć z wyniku podobieństwa, możemy to zrobić jedynie po zalogowaniu się do platformy JSA.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4586-0A66-4DE1-B351-ECED6D687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537" y="1556017"/>
            <a:ext cx="6816926" cy="37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95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9F8A8CC-C0D1-4F06-8FE8-53BBB5B96681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Zatwierdzenie badania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23DB065-3103-4E48-8F99-40187B8AEED4}"/>
              </a:ext>
            </a:extLst>
          </p:cNvPr>
          <p:cNvSpPr txBox="1"/>
          <p:nvPr/>
        </p:nvSpPr>
        <p:spPr>
          <a:xfrm>
            <a:off x="589437" y="815060"/>
            <a:ext cx="11013126" cy="6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Ustawienie statusu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Zaakceptowana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spowoduje zatwierdzenie badania, jeśli nie było wcześniej zaakceptowane w platformie JSA. Następnie zostaną pobrane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raporty</a:t>
            </a:r>
            <a:r>
              <a:rPr lang="pl-PL" sz="1600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00B4E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29B3932-E264-4FF9-A51B-B833C0ACF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32" y="1657880"/>
            <a:ext cx="7444571" cy="42417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1E8E455-D114-4071-99E6-6CB07B7E4EDB}"/>
              </a:ext>
            </a:extLst>
          </p:cNvPr>
          <p:cNvSpPr txBox="1"/>
          <p:nvPr/>
        </p:nvSpPr>
        <p:spPr>
          <a:xfrm>
            <a:off x="589438" y="1657880"/>
            <a:ext cx="3903432" cy="14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Wirtualna Uczelnia otrzyma informacje z platformy JSA o zatwierdzeniu badania, pobierze raporty i automatycznie zmieni pole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JSA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Wtedy odblokuje się możliwość wgrania opinii i zmiany statusu pracy dyplomowej.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0281F6B-C1BC-4DBE-B0F3-0D5A94830388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Zatwierdzenie badania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7930E5B-7036-44FB-903E-3D3A309AD8C6}"/>
              </a:ext>
            </a:extLst>
          </p:cNvPr>
          <p:cNvSpPr txBox="1"/>
          <p:nvPr/>
        </p:nvSpPr>
        <p:spPr>
          <a:xfrm>
            <a:off x="589437" y="815060"/>
            <a:ext cx="4554063" cy="112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platformy JSA wróciła informacja, że badanie jest zatwierdzone. Zostały więc pobrane nowe raporty i odblokowała się możliwość wystawienia oceny i opinii.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CCC6563-794B-4E4E-9DA6-370D4F62B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695" y="296780"/>
            <a:ext cx="6552375" cy="576112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07BB41C-BF94-475E-805D-DA64D0AAD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37" y="4127348"/>
            <a:ext cx="4722395" cy="19155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BA62012-0E6D-4413-8302-B29BE69F0C49}"/>
              </a:ext>
            </a:extLst>
          </p:cNvPr>
          <p:cNvSpPr txBox="1"/>
          <p:nvPr/>
        </p:nvSpPr>
        <p:spPr>
          <a:xfrm>
            <a:off x="589436" y="3729587"/>
            <a:ext cx="4554063" cy="3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Widok z poziomu zakładki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Dyplom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przycisk </a:t>
            </a:r>
            <a:r>
              <a:rPr lang="pl-P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Pliki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79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B35D645-E77D-43E0-AFF8-8D2CFE21C507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Wystawienie oceny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92559B-7BEC-4338-BCFA-5942C49FBF87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już mamy zmieniony status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Zaakceptowana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status JSA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Zatwierdzone,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wystawiamy ocenę i zapisujemy zmianę przyciskiem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 ocenę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24D474-64F5-4293-AFE2-121BD127B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28" y="1555582"/>
            <a:ext cx="8325744" cy="44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F5B2EC81-D2C6-4E38-AE1B-11AD29FD126E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Wystawienie opinii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FDC173-A911-4004-977D-974DC88488C9}"/>
              </a:ext>
            </a:extLst>
          </p:cNvPr>
          <p:cNvSpPr txBox="1"/>
          <p:nvPr/>
        </p:nvSpPr>
        <p:spPr>
          <a:xfrm>
            <a:off x="589437" y="815060"/>
            <a:ext cx="5898901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Pobieramy szablon opinii, wypełniamy, ustawiamy typ pliku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Opinia pracy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dołączamy plik za pomocą sekcji do dodawania plików.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018F16E-B06A-4B92-9A9F-AAB9236A7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7" y="1816549"/>
            <a:ext cx="5898901" cy="29340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207A8B0-BD4B-4901-AF8C-61ABFCDB3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99" y="670280"/>
            <a:ext cx="4555417" cy="40824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EE6D633-EB98-4B2E-855C-F0A0219FC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46" y="4867436"/>
            <a:ext cx="7136071" cy="117550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3FDEB9C-251C-41D9-A1CC-865D0FA70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63" y="1721502"/>
            <a:ext cx="285866" cy="35256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462B268-0F19-4DAD-A8FC-7C6A0AD20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715" y="4828046"/>
            <a:ext cx="190577" cy="24775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AA45C1F-CF9C-468F-B331-688296F1D2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2563" y="558518"/>
            <a:ext cx="181048" cy="2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683FF34-648E-4D77-A751-B53BA8505AF3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Zakończenie etapu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C09604-85FF-429A-8C46-D2A72F9F9616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koniec przestawiamy status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Zaopiniowana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zapisujemy zmianę przez naciśnięcie przycisku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Zmień status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3EB040-C398-4CB2-9981-06D84D900668}"/>
              </a:ext>
            </a:extLst>
          </p:cNvPr>
          <p:cNvSpPr txBox="1"/>
          <p:nvPr/>
        </p:nvSpPr>
        <p:spPr>
          <a:xfrm>
            <a:off x="589436" y="5444382"/>
            <a:ext cx="7525863" cy="30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Zmiana statusu blokuje możliwość edycji statusu, oceny i opinii pracy dyplomowej.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FECB9F4-5DD0-43B5-BDC7-74359D475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655" y="1584535"/>
            <a:ext cx="7212690" cy="37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2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0528835-896F-4798-9B92-A3B0F9FB7989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Uzupełniamy formularz z danymi opisującymi pracę dyplomową. Aby przejść do niego należy z menu głównego wybrać opcje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dyplomowa -&gt; Dane pracy dyplomowej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5B0316-C3AE-4094-AFED-8274BCE7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65" y="1769930"/>
            <a:ext cx="9141070" cy="427301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44616B-2B6E-4697-AA04-7EF464E555F1}"/>
              </a:ext>
            </a:extLst>
          </p:cNvPr>
          <p:cNvSpPr txBox="1"/>
          <p:nvPr/>
        </p:nvSpPr>
        <p:spPr>
          <a:xfrm>
            <a:off x="589437" y="296780"/>
            <a:ext cx="5204694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Student - Uzupełnienie danych pracy</a:t>
            </a:r>
          </a:p>
        </p:txBody>
      </p:sp>
    </p:spTree>
    <p:extLst>
      <p:ext uri="{BB962C8B-B14F-4D97-AF65-F5344CB8AC3E}">
        <p14:creationId xmlns:p14="http://schemas.microsoft.com/office/powerpoint/2010/main" val="425671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240476A-4444-4871-BA2E-A0084B21B25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Szczegóły pracy studenta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4CB0AC0-1414-40DD-980D-75A39D9E20A0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Promotor ustawi status pracy na „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Zaopiniowana”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otrzymamy powiadomienie. Przechodzimy do Wirtualnej Uczelni, gdzie mamy możliwość podejrzenia listy wszystkich studentów, u których pełnimy role Recenzent. Spośród dostępnej listy naciskamy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przycisk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celu przejścia do szczegółów pracy studenta.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4291131-D308-4574-98E0-9AB539C6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51" y="1816549"/>
            <a:ext cx="7446498" cy="422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DF92769-BF1B-40DA-904B-E22D274EA44A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Weryfikacja pracy dyplomowej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587A85-5104-4833-A4A2-B87D27D18F45}"/>
              </a:ext>
            </a:extLst>
          </p:cNvPr>
          <p:cNvSpPr txBox="1"/>
          <p:nvPr/>
        </p:nvSpPr>
        <p:spPr>
          <a:xfrm>
            <a:off x="589437" y="742669"/>
            <a:ext cx="11306640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Jesteśmy w szczegółach pracy studenta, pobieramy najnowszą wersję pliku pracy i ją weryfikujemy.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57E1117-F57F-4487-9FD8-CC6775CE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405" y="1149831"/>
            <a:ext cx="7857189" cy="49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92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366728F-F7D2-4955-BB79-2A36E85626C2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Wystawienie oceny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67678FB-0527-4BBF-B51F-133CA2ACB003}"/>
              </a:ext>
            </a:extLst>
          </p:cNvPr>
          <p:cNvSpPr txBox="1"/>
          <p:nvPr/>
        </p:nvSpPr>
        <p:spPr>
          <a:xfrm>
            <a:off x="589437" y="815060"/>
            <a:ext cx="11013126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Wystawiamy ocenę i zapisujemy zmianę przyciskiem „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 ocenę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691E57-DA54-4196-A01A-97DDB6F84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85" y="1294612"/>
            <a:ext cx="8580230" cy="40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9515E54-934A-44B5-9F74-78E63B6D96DB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Wystawienie recenzji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01517E6-0535-4F6D-A3E2-BDBBAA1EB531}"/>
              </a:ext>
            </a:extLst>
          </p:cNvPr>
          <p:cNvSpPr txBox="1"/>
          <p:nvPr/>
        </p:nvSpPr>
        <p:spPr>
          <a:xfrm>
            <a:off x="589437" y="815060"/>
            <a:ext cx="5635517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Pobieramy szablon recenzji,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wypełniamy go i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dołączamy plik za pomocą sekcji do dodawania plików.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2C7B438-3258-45A3-B037-C377C6D60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622996"/>
            <a:ext cx="6330109" cy="145481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F66F2D-E034-4B97-8068-9A1CC49A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56" y="815060"/>
            <a:ext cx="4824875" cy="354340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D044C83-BB11-40F0-A4D1-6FF300DCF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37" y="4460231"/>
            <a:ext cx="9451378" cy="154954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6A14055-0BB1-4AC5-AF5A-3CF27C288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27" y="1472059"/>
            <a:ext cx="190577" cy="20010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C6B21B7-CEC9-4AB1-ADC1-7EC464947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6131" y="815060"/>
            <a:ext cx="219164" cy="26680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11AD9F5-2CF3-4D3F-A102-8325A0E1B3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89" y="4501270"/>
            <a:ext cx="181048" cy="2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5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5E3603BC-ADC1-44C3-803D-62D2FDDF076C}"/>
              </a:ext>
            </a:extLst>
          </p:cNvPr>
          <p:cNvSpPr txBox="1"/>
          <p:nvPr/>
        </p:nvSpPr>
        <p:spPr>
          <a:xfrm>
            <a:off x="589437" y="296780"/>
            <a:ext cx="9196402" cy="36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Recenzent – Zakończenie etapu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AA6742B-A51A-4E0B-AF2C-DD4EC153100C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koniec przestawiamy status pracy dyplomowej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Zrecenzowana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zapisujemy zmianę przez naciśnięcie przycisku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Zmień status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272778-5007-4B1C-8499-A5A3D4D20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07" y="1558186"/>
            <a:ext cx="8237437" cy="374162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705A17-3429-4AF2-BC32-A2EFF62EBB85}"/>
              </a:ext>
            </a:extLst>
          </p:cNvPr>
          <p:cNvSpPr txBox="1"/>
          <p:nvPr/>
        </p:nvSpPr>
        <p:spPr>
          <a:xfrm>
            <a:off x="589437" y="5483903"/>
            <a:ext cx="7429148" cy="30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Zmiana statusu blokuje możliwość edycji statusu, oceny i recenzji pracy dyplomowej.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4FC63DC-DCC3-4036-9734-871AB600007B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Zestawienie – Obieg prac dyplomowych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A3A9460-C280-4AE7-9649-B92C8FA6DE43}"/>
              </a:ext>
            </a:extLst>
          </p:cNvPr>
          <p:cNvSpPr txBox="1"/>
          <p:nvPr/>
        </p:nvSpPr>
        <p:spPr>
          <a:xfrm>
            <a:off x="589437" y="815060"/>
            <a:ext cx="11013126" cy="251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zestawienia można obserwować: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pracy u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wszystkich studentów, którzy wprowadzili ją do systemu.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Obecny status JSA, a w tym i również treść błędu jeśli wystąpi.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Wprowadzony identyfikator POL-on u Promotora, Recenzenta i Studenta.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Wystawiona ocena przez Promotora i Recenzenta.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 obrony pracy dyplomowej.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integracji </a:t>
            </a:r>
            <a:r>
              <a:rPr lang="pl-PL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ORPPD.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154003B-CA8A-4175-BFA2-B50837FA8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0161"/>
            <a:ext cx="12192000" cy="10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39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C76B498-67B2-4EFD-950A-88860BE5C804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Pracownik administracyjny – Wyznaczenie terminu obrony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5448117-C0C7-4F5B-B6DF-0C70BAC79A91}"/>
              </a:ext>
            </a:extLst>
          </p:cNvPr>
          <p:cNvSpPr txBox="1"/>
          <p:nvPr/>
        </p:nvSpPr>
        <p:spPr>
          <a:xfrm>
            <a:off x="589437" y="815060"/>
            <a:ext cx="11013126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do zakładki Dyplom i wprowadzamy termin obrony.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578B25-79CC-4ABF-96B2-96CE88E1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8" y="1333340"/>
            <a:ext cx="11602563" cy="46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4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311A4A5-B7EC-4B02-9DB6-4C77C8749DC7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Pracownik - Harmonogram obron dla komisji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D8A2C6A-EDED-4DC7-A83B-030F6E09F2E9}"/>
              </a:ext>
            </a:extLst>
          </p:cNvPr>
          <p:cNvSpPr txBox="1"/>
          <p:nvPr/>
        </p:nvSpPr>
        <p:spPr>
          <a:xfrm>
            <a:off x="589437" y="815060"/>
            <a:ext cx="11013126" cy="6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Niezależnie od pełnionej funkcji podczas egzaminu dyplomowego, zobaczymy na poniższej stronie wszystkie zbliżające się terminy obron.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6BD7E9B-4689-423A-A479-55536D9A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59" y="1561415"/>
            <a:ext cx="8053682" cy="44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3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C3997A0-6757-4E81-86E8-E0F19F72A3C8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Pracownik administracyjny – Wystawienie ocen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9CEA60-5204-4915-A9FA-23DA66DB1CE2}"/>
              </a:ext>
            </a:extLst>
          </p:cNvPr>
          <p:cNvSpPr txBox="1"/>
          <p:nvPr/>
        </p:nvSpPr>
        <p:spPr>
          <a:xfrm>
            <a:off x="589437" y="815060"/>
            <a:ext cx="11013126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pytania, oceny i po naciśnięciu na przycisk </a:t>
            </a:r>
            <a:r>
              <a:rPr lang="pl-P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Policz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zostanie automatycznie wyliczona ocena końcowa.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B877088-B6DD-4811-80E5-876BD8B5A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58" y="1294613"/>
            <a:ext cx="11035805" cy="45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321EE32-1E2F-4582-8CDD-E096EB94EFE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Dyplom – Wystawienie numeru dyplomu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0A9DB88-A655-4B1A-A58D-B104CE61E5FB}"/>
              </a:ext>
            </a:extLst>
          </p:cNvPr>
          <p:cNvSpPr txBox="1"/>
          <p:nvPr/>
        </p:nvSpPr>
        <p:spPr>
          <a:xfrm>
            <a:off x="589437" y="815060"/>
            <a:ext cx="11013126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na przycisk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który nada numer dyplomu.</a:t>
            </a:r>
            <a:endParaRPr lang="pl-P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5C54B7E-980F-4704-8875-665C71CE1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" y="1331545"/>
            <a:ext cx="10904220" cy="45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7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8506145-1CCB-4E86-A61B-AEB1845275CA}"/>
              </a:ext>
            </a:extLst>
          </p:cNvPr>
          <p:cNvSpPr txBox="1"/>
          <p:nvPr/>
        </p:nvSpPr>
        <p:spPr>
          <a:xfrm>
            <a:off x="589437" y="815060"/>
            <a:ext cx="1101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do strony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dyplomowa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Pliki pracy dyplomowej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wgrywamy ostateczną wersje pracy w postaci jednego pliku i z zaznaczeniem typu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Plik pracy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4B19F6F-F092-4B70-9146-50C31B4CAB6A}"/>
              </a:ext>
            </a:extLst>
          </p:cNvPr>
          <p:cNvSpPr txBox="1"/>
          <p:nvPr/>
        </p:nvSpPr>
        <p:spPr>
          <a:xfrm>
            <a:off x="589437" y="296780"/>
            <a:ext cx="5204694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Student – Dodanie pracy dyplomowej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2BC127-D2E1-4334-BD13-8596010A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21" y="1544615"/>
            <a:ext cx="9047758" cy="43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1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2A4E946-3D06-4FA1-87E9-FE10B0DB9358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Automatyczne wysłanie pracy dyplomowej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ADD941-B119-4682-ABB3-2B5C1EEF6BE6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praca wysłana jest pomyślnie, to wartość w polu Status ORPPD ustawi się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Wysłane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 przeciwnym wypadku ustawi się status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wysyłki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treść komunikatu zostanie zapisana. 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Można go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zobaczyć poprzez naciśnięcie na przycisk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Komunikat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zakładce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Dyplom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427A801-EB5C-42AB-973D-1E8FFD14A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834" y="1741575"/>
            <a:ext cx="8868332" cy="36750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9C5C36-5608-4D95-8950-F14E003E24E8}"/>
              </a:ext>
            </a:extLst>
          </p:cNvPr>
          <p:cNvSpPr txBox="1"/>
          <p:nvPr/>
        </p:nvSpPr>
        <p:spPr>
          <a:xfrm>
            <a:off x="589437" y="5486400"/>
            <a:ext cx="11013126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wystąpienia błędu podczas wysyłania pracy do ORPPD, 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wprowadzić zmianę do systemu i przestawić status z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wysyłki 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wysyłki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77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7CCCF25-0F66-4761-8660-5EFED758B627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Zestawienie - Błędy ORPPD i akcja do zestawień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A4C1A83-8AA7-4042-95FB-A9CB1A931D2D}"/>
              </a:ext>
            </a:extLst>
          </p:cNvPr>
          <p:cNvSpPr txBox="1"/>
          <p:nvPr/>
        </p:nvSpPr>
        <p:spPr>
          <a:xfrm>
            <a:off x="589437" y="815060"/>
            <a:ext cx="11013126" cy="34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Zestawienie zwracające wszystkie dyplomy, dla któryc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</a:rPr>
              <a:t>h został zwrócony błąd ORPPD.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227187C-4E3C-4047-82A1-6F5B9249DCB0}"/>
              </a:ext>
            </a:extLst>
          </p:cNvPr>
          <p:cNvSpPr txBox="1"/>
          <p:nvPr/>
        </p:nvSpPr>
        <p:spPr>
          <a:xfrm>
            <a:off x="589438" y="3884107"/>
            <a:ext cx="5257448" cy="188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Dostępna jest akcja do zestawień, za pomocą której możemy dla większej ilośc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dyplomów zmienić status ORPPD, z wartości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Błąd wysyłki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wysyłki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Aby przejść do tej opcji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naciskamy na przycisk 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Akcje</a:t>
            </a: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następnie wybieramy</a:t>
            </a:r>
            <a:r>
              <a:rPr lang="pl-P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Dyplom – Ustaw ORPD status – do wysyłki</a:t>
            </a:r>
            <a:endParaRPr lang="pl-PL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F07CDAD-5EA3-4EF8-8597-2DD92095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150"/>
            <a:ext cx="12192000" cy="186526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A4EFA36-666B-4C07-BE3B-BFB95D7D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15" y="3429000"/>
            <a:ext cx="6010786" cy="253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6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C0BC8D4-CF15-479F-BEC3-A5D6324677F1}"/>
              </a:ext>
            </a:extLst>
          </p:cNvPr>
          <p:cNvSpPr txBox="1"/>
          <p:nvPr/>
        </p:nvSpPr>
        <p:spPr>
          <a:xfrm>
            <a:off x="1436914" y="2531489"/>
            <a:ext cx="8957388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40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8576873-D8CB-4BD6-BD13-C89BA30BEBB2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E2304E-78D2-4A04-AEBD-B0CF862D42FD}"/>
              </a:ext>
            </a:extLst>
          </p:cNvPr>
          <p:cNvSpPr txBox="1"/>
          <p:nvPr/>
        </p:nvSpPr>
        <p:spPr>
          <a:xfrm>
            <a:off x="589437" y="1402889"/>
            <a:ext cx="11013126" cy="391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Wykonać mapowanie tytułów naukowych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Określić rodzaj pracy dyplomowej studenta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Uzupełnić identyfikatory POL-on dla: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Wydziałów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Kierunków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Studentów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Promotorów </a:t>
            </a:r>
          </a:p>
          <a:p>
            <a:pPr marL="997200" lvl="1" indent="-285750" algn="just">
              <a:lnSpc>
                <a:spcPct val="106000"/>
              </a:lnSpc>
              <a:spcAft>
                <a:spcPts val="800"/>
              </a:spcAft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Recenzentów</a:t>
            </a:r>
          </a:p>
        </p:txBody>
      </p:sp>
    </p:spTree>
    <p:extLst>
      <p:ext uri="{BB962C8B-B14F-4D97-AF65-F5344CB8AC3E}">
        <p14:creationId xmlns:p14="http://schemas.microsoft.com/office/powerpoint/2010/main" val="284648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2D67D73-A382-41A4-9A08-DAD0A481E66E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JSA – Dostosowanie systemu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9F4EFCF-F2B1-4B19-A179-3BDF9D9E89DC}"/>
              </a:ext>
            </a:extLst>
          </p:cNvPr>
          <p:cNvSpPr txBox="1"/>
          <p:nvPr/>
        </p:nvSpPr>
        <p:spPr>
          <a:xfrm>
            <a:off x="589437" y="858132"/>
            <a:ext cx="11013126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Mapowanie tytułów naukowych na dopuszczalne przez JSA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90A9FC-9A47-4464-80A7-41E2C25E3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23" y="1304998"/>
            <a:ext cx="6442156" cy="421247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E33E631-2458-4F32-A069-305E8C0FE251}"/>
              </a:ext>
            </a:extLst>
          </p:cNvPr>
          <p:cNvSpPr txBox="1"/>
          <p:nvPr/>
        </p:nvSpPr>
        <p:spPr>
          <a:xfrm>
            <a:off x="664082" y="6098108"/>
            <a:ext cx="7009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Źródło: https://jsa.opi.org.pl/centrum-pomocy/baza-wiedzy/api/</a:t>
            </a:r>
            <a:endParaRPr lang="pl-PL" sz="12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7293C5-DD93-4F29-8828-BBC44EB0F55E}"/>
              </a:ext>
            </a:extLst>
          </p:cNvPr>
          <p:cNvSpPr txBox="1"/>
          <p:nvPr/>
        </p:nvSpPr>
        <p:spPr>
          <a:xfrm>
            <a:off x="2874924" y="5561282"/>
            <a:ext cx="6442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Aby przejść do słownika, z poziomu menu wybieramy: Opcje – Kadra naukowa – Tytuły naukowe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91116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229D9E61-A73B-42C8-95C1-62C6679BE191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CDECD32-5D3C-4A11-BC3D-780436AB6988}"/>
              </a:ext>
            </a:extLst>
          </p:cNvPr>
          <p:cNvSpPr txBox="1"/>
          <p:nvPr/>
        </p:nvSpPr>
        <p:spPr>
          <a:xfrm>
            <a:off x="589437" y="904125"/>
            <a:ext cx="11013126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Określenie rodzaju pracy dyplomowej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65992D-E4AC-4027-B08F-56457DE2E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160" y="1366097"/>
            <a:ext cx="6533679" cy="402185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5E09FE2-6F23-434A-937C-CEA06BEBD31C}"/>
              </a:ext>
            </a:extLst>
          </p:cNvPr>
          <p:cNvSpPr txBox="1"/>
          <p:nvPr/>
        </p:nvSpPr>
        <p:spPr>
          <a:xfrm>
            <a:off x="2776524" y="5422507"/>
            <a:ext cx="6586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Aby przejść do słownika, z poziomu menu wybieramy : Opcje – Słowniki – Tytuły naukowe</a:t>
            </a:r>
            <a:endParaRPr lang="pl-PL" sz="1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633D6A-316D-4797-868A-9207E919E015}"/>
              </a:ext>
            </a:extLst>
          </p:cNvPr>
          <p:cNvSpPr txBox="1"/>
          <p:nvPr/>
        </p:nvSpPr>
        <p:spPr>
          <a:xfrm>
            <a:off x="664082" y="6098108"/>
            <a:ext cx="7009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Źródło: https://jsa.opi.org.pl/centrum-pomocy/baza-wiedzy/api/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0598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B85FD032-BA71-4B3A-A00B-D38E12844D01}"/>
              </a:ext>
            </a:extLst>
          </p:cNvPr>
          <p:cNvSpPr txBox="1"/>
          <p:nvPr/>
        </p:nvSpPr>
        <p:spPr>
          <a:xfrm>
            <a:off x="589437" y="1607403"/>
            <a:ext cx="6097464" cy="3709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Został s</a:t>
            </a: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tworzony program, który ma za zadanie uzupełnić identyfikatory POL-on dla: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Wydziałów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Kierunków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Studentów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Promotorów </a:t>
            </a:r>
          </a:p>
          <a:p>
            <a:pPr marL="36000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Recenzentów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85E0E1D-0FCE-455E-AAF6-DE2D0C28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230" y="1607403"/>
            <a:ext cx="3995372" cy="350492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04C19C6-CD32-4A25-976C-038460B3036E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JSA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5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B2E6A6F-6D24-4BD6-A7B1-EA6CA915E1CA}"/>
              </a:ext>
            </a:extLst>
          </p:cNvPr>
          <p:cNvSpPr txBox="1"/>
          <p:nvPr/>
        </p:nvSpPr>
        <p:spPr>
          <a:xfrm>
            <a:off x="645239" y="1619845"/>
            <a:ext cx="4542399" cy="3685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Wybieramy wersje POL-on: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POL-on 1.0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Zostawiamy tylko pole: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Pobierz dane o studentach</a:t>
            </a: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Pobierz dane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czekamy aż zostaną wprowadzone wszystkie dane do bazy.</a:t>
            </a: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Gdy zostaną pobrane dane, w celu przypisania identyfikatorów, naciskamy na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Uruchom synchronizacje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ECC55D-F182-4C85-91F9-48DDA441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391" y="1426754"/>
            <a:ext cx="3654302" cy="32018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9CB590F-B08D-4349-81B0-2DA925C3F4CF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JSA – Dostosowanie systemu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48FA61B-1EC3-4F7D-84CC-C10805D8B5AC}"/>
              </a:ext>
            </a:extLst>
          </p:cNvPr>
          <p:cNvSpPr txBox="1"/>
          <p:nvPr/>
        </p:nvSpPr>
        <p:spPr>
          <a:xfrm>
            <a:off x="589438" y="1024015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Synchronizacja UID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Studenci: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CF20EE-0E86-4062-A820-78875444A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853" y="2726229"/>
            <a:ext cx="3851720" cy="33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50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Obraz 20">
            <a:extLst>
              <a:ext uri="{FF2B5EF4-FFF2-40B4-BE49-F238E27FC236}">
                <a16:creationId xmlns:a16="http://schemas.microsoft.com/office/drawing/2014/main" id="{52939C7E-6738-4CD3-B6CD-65410AB0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16" y="1036016"/>
            <a:ext cx="3878078" cy="33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271D06-A2DE-4E54-BDCE-DE4ED2897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219" y="3502012"/>
            <a:ext cx="3816436" cy="335598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5C0439B-FF1B-49EF-B184-6258BFCC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63" y="1426867"/>
            <a:ext cx="5867347" cy="465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Zaznaczamy wersje POL-on: </a:t>
            </a:r>
            <a:r>
              <a:rPr lang="pl-PL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POL-on 2.0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Zaznaczamy pola przy opcjach: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Pobierz dane o pracownikach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Pobierz dane o wydziałach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Pobierz dane o kierunkach</a:t>
            </a:r>
          </a:p>
          <a:p>
            <a:pPr marL="54000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pl-PL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Naciskamy na przycisk </a:t>
            </a:r>
            <a:r>
              <a:rPr lang="pl-PL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Pobierz dane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a typeface="Calibri" panose="020F0502020204030204" pitchFamily="34" charset="0"/>
                <a:cs typeface="Arial" panose="020B0604020202020204" pitchFamily="34" charset="0"/>
              </a:rPr>
              <a:t>Po pobraniu wszystkich danych naciskamy na 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przycisk </a:t>
            </a:r>
            <a:r>
              <a:rPr lang="pl-PL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Uruchom synchronizacje</a:t>
            </a: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Otrzymamy komunikat o pomyślnym wywołaniu procedury, po czym możemy zamknąć aplikacje.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62E4F4-B23B-46F3-AA28-59FB0C8543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7200" y="4127988"/>
            <a:ext cx="114124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CF545CE-2839-436D-BAFC-CE0F1D3D7EFC}"/>
              </a:ext>
            </a:extLst>
          </p:cNvPr>
          <p:cNvSpPr txBox="1"/>
          <p:nvPr/>
        </p:nvSpPr>
        <p:spPr>
          <a:xfrm>
            <a:off x="589437" y="296780"/>
            <a:ext cx="9196402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sz="2800" dirty="0"/>
              <a:t>Integracja JSA – Dostosowanie systemu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CA723A-153D-4CF5-A776-5B4DEB6C3781}"/>
              </a:ext>
            </a:extLst>
          </p:cNvPr>
          <p:cNvSpPr txBox="1"/>
          <p:nvPr/>
        </p:nvSpPr>
        <p:spPr>
          <a:xfrm>
            <a:off x="457200" y="1006789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Synchronizacja UUID – Pracownicy, Wydziały i Kierunki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291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424FF80-4AEE-4B78-AC3A-AF9C964FB25A}"/>
              </a:ext>
            </a:extLst>
          </p:cNvPr>
          <p:cNvSpPr txBox="1"/>
          <p:nvPr/>
        </p:nvSpPr>
        <p:spPr>
          <a:xfrm>
            <a:off x="1903446" y="2714605"/>
            <a:ext cx="8155629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Dostosowanie systemu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32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07D5344-CD96-4025-AA6F-6C259810FCBA}"/>
              </a:ext>
            </a:extLst>
          </p:cNvPr>
          <p:cNvSpPr txBox="1"/>
          <p:nvPr/>
        </p:nvSpPr>
        <p:spPr>
          <a:xfrm>
            <a:off x="589437" y="815060"/>
            <a:ext cx="11013126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Mamy cały czas możliwość na Wirtualnej Uczelni podejrzenia statusu pracy, składu komisji, terminu obrony oraz informacji o ocenach</a:t>
            </a: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to zrobić należy przejść do wskazanej ścieżki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dyplomowa -&gt; Praca dyplomowa.</a:t>
            </a:r>
            <a:endParaRPr lang="pl-PL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51D382E-AC96-4884-8EF8-926522181749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Student – Informacje o pracy dyplomowej i terminie obrony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C3DDF7-B61E-433B-BD36-5A5AD5A8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934" y="1731427"/>
            <a:ext cx="7942132" cy="40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6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8576873-D8CB-4BD6-BD13-C89BA30BEBB2}"/>
              </a:ext>
            </a:extLst>
          </p:cNvPr>
          <p:cNvSpPr txBox="1"/>
          <p:nvPr/>
        </p:nvSpPr>
        <p:spPr>
          <a:xfrm>
            <a:off x="589437" y="296780"/>
            <a:ext cx="9196402" cy="57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Dostosowanie systemu</a:t>
            </a:r>
            <a:endParaRPr lang="pl-PL" sz="32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E2304E-78D2-4A04-AEBD-B0CF862D42FD}"/>
              </a:ext>
            </a:extLst>
          </p:cNvPr>
          <p:cNvSpPr txBox="1"/>
          <p:nvPr/>
        </p:nvSpPr>
        <p:spPr>
          <a:xfrm>
            <a:off x="589437" y="1185190"/>
            <a:ext cx="11013126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Wprowadzić kody POL-on dla tytułów naukowych studenta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Uzupełnić kody dla kierunków raportowanych do POL-on</a:t>
            </a:r>
            <a:endParaRPr lang="pl-PL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66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7FF3F43-18EB-48B9-9033-3934ECA67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06" y="1379680"/>
            <a:ext cx="6465788" cy="398416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B51A834-8745-4821-B170-E24E3BC6709A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ORPPD – Dostosowanie systemu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4D6E268-CF2F-426E-AD45-48E95005B734}"/>
              </a:ext>
            </a:extLst>
          </p:cNvPr>
          <p:cNvSpPr txBox="1"/>
          <p:nvPr/>
        </p:nvSpPr>
        <p:spPr>
          <a:xfrm>
            <a:off x="635347" y="939975"/>
            <a:ext cx="1101312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Uzupełnienie pola </a:t>
            </a:r>
            <a:r>
              <a:rPr lang="pl-PL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Kod POL-on</a:t>
            </a: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dla tytułów naukowych</a:t>
            </a:r>
            <a:r>
              <a:rPr lang="pl-PL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studenta.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2C774FA-8210-45F4-8230-5F1E40143B2C}"/>
              </a:ext>
            </a:extLst>
          </p:cNvPr>
          <p:cNvSpPr txBox="1"/>
          <p:nvPr/>
        </p:nvSpPr>
        <p:spPr>
          <a:xfrm>
            <a:off x="2822873" y="5408118"/>
            <a:ext cx="6506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Aby przejść do słownika, z poziomu menu wybieramy : Opcje – Słowniki – Tytuły naukowe</a:t>
            </a:r>
            <a:endParaRPr lang="pl-PL" sz="1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4B5677C-7B07-4941-BFB6-ED311EFFDA95}"/>
              </a:ext>
            </a:extLst>
          </p:cNvPr>
          <p:cNvSpPr txBox="1"/>
          <p:nvPr/>
        </p:nvSpPr>
        <p:spPr>
          <a:xfrm>
            <a:off x="635347" y="6073242"/>
            <a:ext cx="9479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>
                <a:hlinkClick r:id="rId3"/>
              </a:rPr>
              <a:t>https://polon.nauka.gov.pl/pomoc/wp-content/uploads/2020/07/Reguly-biznesowe-w-repozytorium-pisemnych-prac-dyplomowych-2021-02-23.pdf</a:t>
            </a:r>
            <a:endParaRPr lang="pl-PL" sz="800" dirty="0"/>
          </a:p>
          <a:p>
            <a:r>
              <a:rPr lang="pl-PL" sz="800" dirty="0">
                <a:hlinkClick r:id="rId4"/>
              </a:rPr>
              <a:t>https://polon.nauka.gov.pl/pomoc/wp-content/uploads/2020/07/API-repozytorium-pisemnych-prac-dyplomowych-2021-02-23.pdf</a:t>
            </a:r>
            <a:r>
              <a:rPr lang="pl-PL" sz="800" dirty="0"/>
              <a:t>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14CDC0A-FCF1-4208-ABEC-11586459926C}"/>
              </a:ext>
            </a:extLst>
          </p:cNvPr>
          <p:cNvSpPr txBox="1"/>
          <p:nvPr/>
        </p:nvSpPr>
        <p:spPr>
          <a:xfrm>
            <a:off x="635347" y="5871207"/>
            <a:ext cx="743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Źródło:</a:t>
            </a:r>
          </a:p>
        </p:txBody>
      </p:sp>
    </p:spTree>
    <p:extLst>
      <p:ext uri="{BB962C8B-B14F-4D97-AF65-F5344CB8AC3E}">
        <p14:creationId xmlns:p14="http://schemas.microsoft.com/office/powerpoint/2010/main" val="1236248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4CAB290-8027-4C40-9DF3-32FCF8273EA3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32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Integracja ORPPD – Dostosowanie systemu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97BF75B-8274-45B3-A157-77D80DDC1690}"/>
              </a:ext>
            </a:extLst>
          </p:cNvPr>
          <p:cNvSpPr txBox="1"/>
          <p:nvPr/>
        </p:nvSpPr>
        <p:spPr>
          <a:xfrm>
            <a:off x="589437" y="964216"/>
            <a:ext cx="11013126" cy="39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Uzupełnienie kodów </a:t>
            </a:r>
            <a:r>
              <a:rPr lang="pl-PL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pl-PL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kierunków raportowanych do POL-on.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E67A01C-0038-4F82-B7F1-A38FB7DF5122}"/>
              </a:ext>
            </a:extLst>
          </p:cNvPr>
          <p:cNvSpPr txBox="1"/>
          <p:nvPr/>
        </p:nvSpPr>
        <p:spPr>
          <a:xfrm>
            <a:off x="589437" y="1449807"/>
            <a:ext cx="9433794" cy="334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Wprowadzić je można z poziomu słownika struktury uczelni, na poziomie rodzaju studiów.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625D7D3-1F6E-4607-968D-94182F68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981741"/>
            <a:ext cx="5165904" cy="386674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A4ED231-67DD-4327-88B8-4C238E50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787890"/>
            <a:ext cx="565414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naciśnięciu edycji i trzech kropek przy polu </a:t>
            </a:r>
            <a:r>
              <a:rPr lang="pl-PL" altLang="pl-PL" b="1" dirty="0"/>
              <a:t>Kody POL-on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pojawi się okienko do ich wprowadzania.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Obraz 11">
            <a:extLst>
              <a:ext uri="{FF2B5EF4-FFF2-40B4-BE49-F238E27FC236}">
                <a16:creationId xmlns:a16="http://schemas.microsoft.com/office/drawing/2014/main" id="{E9DFB649-177B-4339-8370-9A6B674ED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90" y="2585227"/>
            <a:ext cx="5506563" cy="244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A936A9C-951E-40AB-8DE0-6C30974B9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24825"/>
            <a:ext cx="59679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naszej integracji konieczne jest uzupełnienie przynajmniej pola 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Kod Uruchomienia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 przeciwnym wypadku zostaną zwrócone błędy z informacją o braku uzupełnionego kodu dla kierunku.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02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861B9950-3FB9-40AD-8FCC-16365CBF2875}"/>
              </a:ext>
            </a:extLst>
          </p:cNvPr>
          <p:cNvSpPr txBox="1"/>
          <p:nvPr/>
        </p:nvSpPr>
        <p:spPr>
          <a:xfrm>
            <a:off x="802434" y="2531489"/>
            <a:ext cx="10842170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just">
              <a:lnSpc>
                <a:spcPct val="106000"/>
              </a:lnSpc>
              <a:spcAft>
                <a:spcPts val="800"/>
              </a:spcAft>
              <a:defRPr sz="2800" b="1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defRPr>
            </a:lvl1pPr>
          </a:lstStyle>
          <a:p>
            <a:r>
              <a:rPr lang="pl-PL" dirty="0"/>
              <a:t>Narzędzie do synchronizacji UUID – Konfiguracja użytkownika</a:t>
            </a:r>
          </a:p>
        </p:txBody>
      </p:sp>
    </p:spTree>
    <p:extLst>
      <p:ext uri="{BB962C8B-B14F-4D97-AF65-F5344CB8AC3E}">
        <p14:creationId xmlns:p14="http://schemas.microsoft.com/office/powerpoint/2010/main" val="37422560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6039BA1-0D5D-42BD-8E5C-EDB047ADAD52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Narzędzie do synchronizacji UUID – Konfiguracja użytkownika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2BEFB20-41F5-47B3-8A46-E1E7B1ED7C67}"/>
              </a:ext>
            </a:extLst>
          </p:cNvPr>
          <p:cNvSpPr txBox="1"/>
          <p:nvPr/>
        </p:nvSpPr>
        <p:spPr>
          <a:xfrm>
            <a:off x="589437" y="81506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 hasła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66970A8-B41B-48FE-B62F-DB6E54111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3559621"/>
            <a:ext cx="8806962" cy="22049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79B11A0-9FB8-4042-9A6F-64F11ABFAB1A}"/>
              </a:ext>
            </a:extLst>
          </p:cNvPr>
          <p:cNvSpPr txBox="1"/>
          <p:nvPr/>
        </p:nvSpPr>
        <p:spPr>
          <a:xfrm>
            <a:off x="589436" y="1325005"/>
            <a:ext cx="11113125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Autentykacja z zewnętrzną usługą wykonywana jest za pośrednictwem uzupełnionych parametrów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które znajdują się w konfiguracji modułu.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 celu uruchamiamy narzędzie </a:t>
            </a:r>
            <a:r>
              <a:rPr lang="pl-P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ServiceTool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na zakładkę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hasło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Szyfruj tekst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Poprzez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Kopiuj zaszyfrowany tekst do schowka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kopiujemy hasło do schowka.</a:t>
            </a:r>
          </a:p>
        </p:txBody>
      </p:sp>
    </p:spTree>
    <p:extLst>
      <p:ext uri="{BB962C8B-B14F-4D97-AF65-F5344CB8AC3E}">
        <p14:creationId xmlns:p14="http://schemas.microsoft.com/office/powerpoint/2010/main" val="575148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CB514FD-B149-4CFB-A659-D8672D6C2584}"/>
              </a:ext>
            </a:extLst>
          </p:cNvPr>
          <p:cNvSpPr txBox="1"/>
          <p:nvPr/>
        </p:nvSpPr>
        <p:spPr>
          <a:xfrm>
            <a:off x="589437" y="1032628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Wprowadzanie użytkownika POL-on wraz zaszyfrowanym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hasłem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BE57613-93AA-4FDA-9055-17177C7A2C61}"/>
              </a:ext>
            </a:extLst>
          </p:cNvPr>
          <p:cNvSpPr txBox="1"/>
          <p:nvPr/>
        </p:nvSpPr>
        <p:spPr>
          <a:xfrm>
            <a:off x="589437" y="296780"/>
            <a:ext cx="11013126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Narzędzie do synchronizacji UUID – Konfiguracja użytkownika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C127820-3049-4F1E-BD48-FE5DE2C9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5132664"/>
            <a:ext cx="8530580" cy="68625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BEDFCD4-83F0-4CB8-BCD9-5F72FF542F4C}"/>
              </a:ext>
            </a:extLst>
          </p:cNvPr>
          <p:cNvSpPr txBox="1"/>
          <p:nvPr/>
        </p:nvSpPr>
        <p:spPr>
          <a:xfrm>
            <a:off x="589437" y="1710667"/>
            <a:ext cx="11013126" cy="275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Przechodzimy do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lokalizacji, gdzie jest zainstalowany program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Odnajdujemy plik konfiguracyjny o nazwie: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PolonUidIntegrator.View.exe.config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Wchodzimy w tryb edycji pliku.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nazwę użytkownika 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w formacie </a:t>
            </a:r>
            <a:r>
              <a:rPr lang="pl-PL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CRYPT(</a:t>
            </a:r>
            <a:r>
              <a:rPr lang="pl-PL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hash</a:t>
            </a:r>
            <a:r>
              <a:rPr lang="pl-PL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pl-PL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Zapisujemy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F7FB87A-9637-4C1C-827F-A334E9172E7E}"/>
              </a:ext>
            </a:extLst>
          </p:cNvPr>
          <p:cNvSpPr txBox="1"/>
          <p:nvPr/>
        </p:nvSpPr>
        <p:spPr>
          <a:xfrm>
            <a:off x="589437" y="4789244"/>
            <a:ext cx="11013126" cy="311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</a:t>
            </a:r>
          </a:p>
        </p:txBody>
      </p:sp>
    </p:spTree>
    <p:extLst>
      <p:ext uri="{BB962C8B-B14F-4D97-AF65-F5344CB8AC3E}">
        <p14:creationId xmlns:p14="http://schemas.microsoft.com/office/powerpoint/2010/main" val="1893747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3791D07-1E8D-4B5A-A6AB-B548B6DEF591}"/>
              </a:ext>
            </a:extLst>
          </p:cNvPr>
          <p:cNvSpPr txBox="1"/>
          <p:nvPr/>
        </p:nvSpPr>
        <p:spPr>
          <a:xfrm>
            <a:off x="589437" y="1154336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Wymagane role POL-on do prawidłowego działania narzędzia.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E4B4A96-5D50-4CCE-8EF9-474F9C1A873A}"/>
              </a:ext>
            </a:extLst>
          </p:cNvPr>
          <p:cNvSpPr txBox="1"/>
          <p:nvPr/>
        </p:nvSpPr>
        <p:spPr>
          <a:xfrm>
            <a:off x="589437" y="296780"/>
            <a:ext cx="10831232" cy="51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Narzędzie do synchronizacji UUID – Konfiguracja użytkownika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A0FA3A6-C84A-42DE-B861-FD8DC15DF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27595"/>
              </p:ext>
            </p:extLst>
          </p:nvPr>
        </p:nvGraphicFramePr>
        <p:xfrm>
          <a:off x="664082" y="2320295"/>
          <a:ext cx="8834481" cy="28846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54171">
                  <a:extLst>
                    <a:ext uri="{9D8B030D-6E8A-4147-A177-3AD203B41FA5}">
                      <a16:colId xmlns:a16="http://schemas.microsoft.com/office/drawing/2014/main" val="246372742"/>
                    </a:ext>
                  </a:extLst>
                </a:gridCol>
                <a:gridCol w="6780310">
                  <a:extLst>
                    <a:ext uri="{9D8B030D-6E8A-4147-A177-3AD203B41FA5}">
                      <a16:colId xmlns:a16="http://schemas.microsoft.com/office/drawing/2014/main" val="2979429357"/>
                    </a:ext>
                  </a:extLst>
                </a:gridCol>
              </a:tblGrid>
              <a:tr h="344609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 roli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25187"/>
                  </a:ext>
                </a:extLst>
              </a:tr>
              <a:tr h="596438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INST_IMPORT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Pracownik uczelni importujący dane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359583"/>
                  </a:ext>
                </a:extLst>
              </a:tr>
              <a:tr h="1033827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INST_PR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Pracownik uczelni zarządzający rejestrem pracowników (rola </a:t>
                      </a:r>
                    </a:p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podpięta do instytucji głównej)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5055771"/>
                  </a:ext>
                </a:extLst>
              </a:tr>
              <a:tr h="909789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INST_PR_WS 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Pracownik instytucji z dostępem do wykazu studentów i </a:t>
                      </a:r>
                    </a:p>
                    <a:p>
                      <a:r>
                        <a:rPr lang="pl-P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pomocy materialnej 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493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194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5A4A60F-0CC2-448F-9033-EFF9C7921C01}"/>
              </a:ext>
            </a:extLst>
          </p:cNvPr>
          <p:cNvSpPr txBox="1"/>
          <p:nvPr/>
        </p:nvSpPr>
        <p:spPr>
          <a:xfrm>
            <a:off x="690465" y="3033571"/>
            <a:ext cx="10627567" cy="97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pl-PL" sz="28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 uwierzytelniającego</a:t>
            </a:r>
            <a:endParaRPr lang="pl-PL" sz="28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92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7BA2C7B-D13E-4A01-AF8D-0B5274845D9F}"/>
              </a:ext>
            </a:extLst>
          </p:cNvPr>
          <p:cNvSpPr txBox="1"/>
          <p:nvPr/>
        </p:nvSpPr>
        <p:spPr>
          <a:xfrm>
            <a:off x="589437" y="296780"/>
            <a:ext cx="11013126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 uwierzytelniającego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8F8049F-4790-4BDA-94C9-ED1B6E232305}"/>
              </a:ext>
            </a:extLst>
          </p:cNvPr>
          <p:cNvSpPr txBox="1"/>
          <p:nvPr/>
        </p:nvSpPr>
        <p:spPr>
          <a:xfrm>
            <a:off x="589437" y="81506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 hasła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889CDCD-821D-4E03-A9EA-D4558E90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60" y="3736903"/>
            <a:ext cx="8806962" cy="2204954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2B9722-6903-421B-8415-F4F303771B40}"/>
              </a:ext>
            </a:extLst>
          </p:cNvPr>
          <p:cNvSpPr txBox="1"/>
          <p:nvPr/>
        </p:nvSpPr>
        <p:spPr>
          <a:xfrm>
            <a:off x="589436" y="1325005"/>
            <a:ext cx="11113125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Autentykacja z zewnętrzną usługą wykonywana jest za pośrednictwem uzupełnionych parametrów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pl-PL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które znajdują się w konfiguracji modułu.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tym celu uruchamiamy narzędzie </a:t>
            </a:r>
            <a:r>
              <a:rPr lang="pl-P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ServiceTool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na zakładkę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Szyfrowanie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hasło 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Naciskamy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Szyfruj tekst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lnSpc>
                <a:spcPct val="106000"/>
              </a:lnSpc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Poprzez przycisk </a:t>
            </a:r>
            <a:r>
              <a:rPr lang="pl-P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Kopiuj zaszyfrowany tekst do schowka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kopiujemy hasło do schowka.</a:t>
            </a:r>
          </a:p>
        </p:txBody>
      </p:sp>
    </p:spTree>
    <p:extLst>
      <p:ext uri="{BB962C8B-B14F-4D97-AF65-F5344CB8AC3E}">
        <p14:creationId xmlns:p14="http://schemas.microsoft.com/office/powerpoint/2010/main" val="998904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81173D2-6BA3-4970-9748-3BFD76C100D2}"/>
              </a:ext>
            </a:extLst>
          </p:cNvPr>
          <p:cNvSpPr txBox="1"/>
          <p:nvPr/>
        </p:nvSpPr>
        <p:spPr>
          <a:xfrm>
            <a:off x="589436" y="1670060"/>
            <a:ext cx="11482401" cy="226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Przechodzimy do pliku konfiguracyjnego modułu </a:t>
            </a:r>
            <a:r>
              <a:rPr lang="pl-P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PipServScheduler</a:t>
            </a: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dla integracji ORPPD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Odnajdujemy plik konfiguracyjny o nazwie: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PipServScheduler.exe.config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Wchodzimy w tryb edycji pliku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nazwę użytkownika 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Username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Wprowadzamy zaszyfrowane hasło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pola </a:t>
            </a:r>
            <a:r>
              <a:rPr lang="pl-PL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Password</a:t>
            </a:r>
            <a:endParaRPr lang="pl-PL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Zapisujemy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CFB3BA3-AEDA-43BB-8B09-7F262FA0F2FA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ACB12FA-2FE2-4C03-ACB2-CD16D8BB5715}"/>
              </a:ext>
            </a:extLst>
          </p:cNvPr>
          <p:cNvSpPr txBox="1"/>
          <p:nvPr/>
        </p:nvSpPr>
        <p:spPr>
          <a:xfrm>
            <a:off x="589436" y="967015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Wprowadzanie użytkownika POL-on wraz zaszyfrowanym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hasłem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2001A54-87EA-4FBE-AA92-0C9EF4AD0D42}"/>
              </a:ext>
            </a:extLst>
          </p:cNvPr>
          <p:cNvSpPr txBox="1"/>
          <p:nvPr/>
        </p:nvSpPr>
        <p:spPr>
          <a:xfrm>
            <a:off x="589437" y="4204491"/>
            <a:ext cx="11013126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Przykład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DDF894D-C858-4D6C-919B-92FADF6D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6" y="4843210"/>
            <a:ext cx="5152858" cy="12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64CF43A-1CB1-4136-B83B-CB7D1E751FE5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trzymamy automatyczne powiadomienie informujące o tym przebiegu. Przechodzimy do szczegółów pracy studenta. Aby to zrobić należy po zalogowaniu się na Wirtualną Uczelnie wybrać z menu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Prace dyplomowe – Promotor - Lista studentów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E3678F-8E2C-4405-B55E-6B8585B8F986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Szczegóły pracy studenta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2BBDE9-078F-41E3-8147-E273E065B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69" y="1773977"/>
            <a:ext cx="9302262" cy="4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8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F14E828-D39A-4836-9D3D-01C1D5E21476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Integracja ORPPD – Konfiguracja użytkownika</a:t>
            </a:r>
            <a:endParaRPr lang="pl-PL" sz="2400" b="1" dirty="0">
              <a:solidFill>
                <a:srgbClr val="A71D33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7F20F5B-2ABC-4502-8B9B-BEA013B0A9C3}"/>
              </a:ext>
            </a:extLst>
          </p:cNvPr>
          <p:cNvSpPr txBox="1"/>
          <p:nvPr/>
        </p:nvSpPr>
        <p:spPr>
          <a:xfrm>
            <a:off x="486800" y="1249603"/>
            <a:ext cx="11013126" cy="402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Wymagane role POL-on do prawidłowego działania narzędzia.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30C6FBE-8DB9-44E0-AAF8-8C90ADCDC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34172"/>
              </p:ext>
            </p:extLst>
          </p:nvPr>
        </p:nvGraphicFramePr>
        <p:xfrm>
          <a:off x="589437" y="2551884"/>
          <a:ext cx="10134788" cy="15130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65313">
                  <a:extLst>
                    <a:ext uri="{9D8B030D-6E8A-4147-A177-3AD203B41FA5}">
                      <a16:colId xmlns:a16="http://schemas.microsoft.com/office/drawing/2014/main" val="246372742"/>
                    </a:ext>
                  </a:extLst>
                </a:gridCol>
                <a:gridCol w="6569475">
                  <a:extLst>
                    <a:ext uri="{9D8B030D-6E8A-4147-A177-3AD203B41FA5}">
                      <a16:colId xmlns:a16="http://schemas.microsoft.com/office/drawing/2014/main" val="2979429357"/>
                    </a:ext>
                  </a:extLst>
                </a:gridCol>
              </a:tblGrid>
              <a:tr h="505722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Opis roli</a:t>
                      </a:r>
                      <a:endParaRPr lang="pl-PL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25187"/>
                  </a:ext>
                </a:extLst>
              </a:tr>
              <a:tr h="1007342">
                <a:tc>
                  <a:txBody>
                    <a:bodyPr/>
                    <a:lstStyle/>
                    <a:p>
                      <a:r>
                        <a:rPr lang="pl-P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INST_ORPD_IMPORTER_ADM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Możliwość importowania prac do systemu POL-on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359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7654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46A4DEE-2AE0-43E0-B3A1-73297EBA2902}"/>
              </a:ext>
            </a:extLst>
          </p:cNvPr>
          <p:cNvSpPr txBox="1"/>
          <p:nvPr/>
        </p:nvSpPr>
        <p:spPr>
          <a:xfrm>
            <a:off x="3630834" y="2967335"/>
            <a:ext cx="493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zredukować liczbę błędów ?</a:t>
            </a:r>
          </a:p>
        </p:txBody>
      </p:sp>
    </p:spTree>
    <p:extLst>
      <p:ext uri="{BB962C8B-B14F-4D97-AF65-F5344CB8AC3E}">
        <p14:creationId xmlns:p14="http://schemas.microsoft.com/office/powerpoint/2010/main" val="2649277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1BFE68D-5698-44CF-8E7C-4E637DC384CF}"/>
              </a:ext>
            </a:extLst>
          </p:cNvPr>
          <p:cNvSpPr txBox="1"/>
          <p:nvPr/>
        </p:nvSpPr>
        <p:spPr>
          <a:xfrm>
            <a:off x="589437" y="296780"/>
            <a:ext cx="9196402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Proces dyplomowania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D3E5F3-0567-4229-9FCE-141EA630CBC8}"/>
              </a:ext>
            </a:extLst>
          </p:cNvPr>
          <p:cNvSpPr txBox="1"/>
          <p:nvPr/>
        </p:nvSpPr>
        <p:spPr>
          <a:xfrm>
            <a:off x="589437" y="1654420"/>
            <a:ext cx="110131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Zestawienia studentów, którzy nie mają uzupełnionego UUID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Mapowania tytułów naukowych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Zestawienia pracowników, którzy nie maja uzupełnionego UUID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Weryfikacja dyplomów pod kątem uzupełnienia pola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Uzyskany tytuł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Dane dokumentów tożsamości powinny być kompletne, czyli powinny zawierać numer dowodu i kraj wydania</a:t>
            </a:r>
          </a:p>
        </p:txBody>
      </p:sp>
    </p:spTree>
    <p:extLst>
      <p:ext uri="{BB962C8B-B14F-4D97-AF65-F5344CB8AC3E}">
        <p14:creationId xmlns:p14="http://schemas.microsoft.com/office/powerpoint/2010/main" val="30352918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559FE9B-7BE2-4390-A425-8708DF0C9940}"/>
              </a:ext>
            </a:extLst>
          </p:cNvPr>
          <p:cNvSpPr txBox="1"/>
          <p:nvPr/>
        </p:nvSpPr>
        <p:spPr>
          <a:xfrm>
            <a:off x="4649471" y="3198167"/>
            <a:ext cx="289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51414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7D88921-B50A-4D5C-BD7A-155779F13E8F}"/>
              </a:ext>
            </a:extLst>
          </p:cNvPr>
          <p:cNvSpPr txBox="1"/>
          <p:nvPr/>
        </p:nvSpPr>
        <p:spPr>
          <a:xfrm>
            <a:off x="589436" y="815060"/>
            <a:ext cx="11031434" cy="59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Jesteśmy w szczegółach pracy studenta z dostępem do wszystkich plików, pobieramy najnowszą wersję pliku pracy i sprawdzamy jej poprawność.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2D4019E-E5C6-4084-BA02-2098947D19ED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Weryfikacja pracy dyplomowej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1E3AC78-8E3B-40B3-AF78-AA88DB5F1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15" y="1410801"/>
            <a:ext cx="6936876" cy="46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9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F475BAD-377E-47E8-83C6-51946FD4248E}"/>
              </a:ext>
            </a:extLst>
          </p:cNvPr>
          <p:cNvSpPr txBox="1"/>
          <p:nvPr/>
        </p:nvSpPr>
        <p:spPr>
          <a:xfrm>
            <a:off x="589437" y="815060"/>
            <a:ext cx="1101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tej chwili mamy możliwość odrzucenia pracy bądź jej akceptacji poprzez ustawienie odpowiedniego statusu pracy. Pod statusem znajduje się przycisk o nazwie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Zmień status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 którym zapisujemy nowy status.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2689113-0074-4AFD-A979-1D9BF83812E5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Weryfikacja pracy dyplomowej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EAA0999-8F15-4AF2-AD6B-77732B130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471264"/>
            <a:ext cx="8048452" cy="431006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E3E8B12-7762-428D-8827-6FAA3669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73" y="1785541"/>
            <a:ext cx="2211230" cy="196468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FF2C360A-7FC3-46D6-98AB-B312BA11D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9973" y="1471264"/>
            <a:ext cx="14330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Dostępne statusy: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84868DA5-F95A-4864-BD1F-56CF92BA4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36" y="5781330"/>
            <a:ext cx="54069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ustawienia statusu </a:t>
            </a:r>
            <a:r>
              <a:rPr kumimoji="0" lang="pl-PL" altLang="pl-PL" sz="11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poprawy</a:t>
            </a:r>
            <a:r>
              <a:rPr kumimoji="0" lang="pl-PL" altLang="pl-PL" sz="11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mamy możliwość wgrania </a:t>
            </a:r>
            <a:r>
              <a:rPr kumimoji="0" lang="pl-PL" altLang="pl-PL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uwag.</a:t>
            </a:r>
            <a:endParaRPr kumimoji="0" lang="pl-PL" altLang="pl-PL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9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6F2D8A9-2363-4E42-AF7C-8499BAE8D674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Badanie pracy w JSA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7E5C287-A639-4D28-82EF-244EC57AF192}"/>
              </a:ext>
            </a:extLst>
          </p:cNvPr>
          <p:cNvSpPr txBox="1"/>
          <p:nvPr/>
        </p:nvSpPr>
        <p:spPr>
          <a:xfrm>
            <a:off x="589437" y="815060"/>
            <a:ext cx="11013126" cy="85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Jeśli z pracą jest wszystko w porządku, to ustawiamy status na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Spełnia wymagania formalne. 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Wtedy jest wszystko blokowane do momentu aż integracja nie wyśle pracy dyplomowej do platformy JSA i nie pobierze raportu skróconego i szczegółowego. 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A07B33F4-134D-4055-9A69-C8FF918D4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47" y="1768798"/>
            <a:ext cx="7346905" cy="42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D8A3D65D-CE46-46D9-B017-734553A9F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37" y="1393595"/>
            <a:ext cx="5697063" cy="307114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D429AC5-7095-422F-BB86-285C1D3E81A7}"/>
              </a:ext>
            </a:extLst>
          </p:cNvPr>
          <p:cNvSpPr txBox="1"/>
          <p:nvPr/>
        </p:nvSpPr>
        <p:spPr>
          <a:xfrm>
            <a:off x="589437" y="815060"/>
            <a:ext cx="11013126" cy="334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Praca jest analizowana w zewnętrznej platformie JSA, możemy obserwować przebieg dzięki polu </a:t>
            </a:r>
            <a:r>
              <a:rPr lang="pl-P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JSA</a:t>
            </a: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912F1F-1601-403B-9E16-ECC0BD770840}"/>
              </a:ext>
            </a:extLst>
          </p:cNvPr>
          <p:cNvSpPr txBox="1"/>
          <p:nvPr/>
        </p:nvSpPr>
        <p:spPr>
          <a:xfrm>
            <a:off x="589437" y="296780"/>
            <a:ext cx="9196402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A71D33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Rola Promotor – Badanie pracy w JSA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D221B3F-4337-4C14-B08C-E7510D45E1F0}"/>
              </a:ext>
            </a:extLst>
          </p:cNvPr>
          <p:cNvSpPr txBox="1"/>
          <p:nvPr/>
        </p:nvSpPr>
        <p:spPr>
          <a:xfrm>
            <a:off x="6355660" y="2786516"/>
            <a:ext cx="4943621" cy="30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Status jest również dostępny na stronie z listą studentów.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A5F146F-8A18-4A82-B94C-8F4FB907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660" y="3091022"/>
            <a:ext cx="5695664" cy="23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20213"/>
      </p:ext>
    </p:extLst>
  </p:cSld>
  <p:clrMapOvr>
    <a:masterClrMapping/>
  </p:clrMapOvr>
</p:sld>
</file>

<file path=ppt/theme/theme1.xml><?xml version="1.0" encoding="utf-8"?>
<a:theme xmlns:a="http://schemas.openxmlformats.org/drawingml/2006/main" name="AI2020 - pust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CG Academi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ienceclou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sty slaj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ducloud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67FD2054F2574E96EB6B31981047DB" ma:contentTypeVersion="14" ma:contentTypeDescription="Utwórz nowy dokument." ma:contentTypeScope="" ma:versionID="04d2f6ecb92c835179a41cab9290ab05">
  <xsd:schema xmlns:xsd="http://www.w3.org/2001/XMLSchema" xmlns:xs="http://www.w3.org/2001/XMLSchema" xmlns:p="http://schemas.microsoft.com/office/2006/metadata/properties" xmlns:ns1="http://schemas.microsoft.com/sharepoint/v3" xmlns:ns3="a409e4b3-609e-4e0d-bbbf-810e1355e893" xmlns:ns4="105d2e1f-22a5-4012-80b4-e12e910a2c3d" targetNamespace="http://schemas.microsoft.com/office/2006/metadata/properties" ma:root="true" ma:fieldsID="8d12fe22317bd9c46a4d67a977043e70" ns1:_="" ns3:_="" ns4:_="">
    <xsd:import namespace="http://schemas.microsoft.com/sharepoint/v3"/>
    <xsd:import namespace="a409e4b3-609e-4e0d-bbbf-810e1355e893"/>
    <xsd:import namespace="105d2e1f-22a5-4012-80b4-e12e910a2c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Właściwości ujednoliconych zasad zgodności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kcja interfejsu użytkownika ujednoliconych zasad zgodnośc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9e4b3-609e-4e0d-bbbf-810e1355e8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d2e1f-22a5-4012-80b4-e12e910a2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DBCDD6-6645-4868-A41C-86801C48DBBF}">
  <ds:schemaRefs>
    <ds:schemaRef ds:uri="http://purl.org/dc/terms/"/>
    <ds:schemaRef ds:uri="http://schemas.microsoft.com/sharepoint/v3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105d2e1f-22a5-4012-80b4-e12e910a2c3d"/>
    <ds:schemaRef ds:uri="a409e4b3-609e-4e0d-bbbf-810e1355e89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3A41A0-0605-40CD-A66F-7291CEDC16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ED0F27-7D27-4311-B219-806676E37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409e4b3-609e-4e0d-bbbf-810e1355e893"/>
    <ds:schemaRef ds:uri="105d2e1f-22a5-4012-80b4-e12e910a2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2107</Words>
  <Application>Microsoft Office PowerPoint</Application>
  <PresentationFormat>Panoramiczny</PresentationFormat>
  <Paragraphs>222</Paragraphs>
  <Slides>53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53</vt:i4>
      </vt:variant>
    </vt:vector>
  </HeadingPairs>
  <TitlesOfParts>
    <vt:vector size="66" baseType="lpstr">
      <vt:lpstr>MS Gothic</vt:lpstr>
      <vt:lpstr>Arial</vt:lpstr>
      <vt:lpstr>Calibri</vt:lpstr>
      <vt:lpstr>Courier New</vt:lpstr>
      <vt:lpstr>Roboto</vt:lpstr>
      <vt:lpstr>Roboto Light</vt:lpstr>
      <vt:lpstr>Roboto Medium</vt:lpstr>
      <vt:lpstr>Wingdings</vt:lpstr>
      <vt:lpstr>AI2020 - pusty</vt:lpstr>
      <vt:lpstr>PCG Academia</vt:lpstr>
      <vt:lpstr>Sciencecloud</vt:lpstr>
      <vt:lpstr>pusty slajd</vt:lpstr>
      <vt:lpstr>Educloud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Cyrek Digital Sp. z o.o.Maksymilian Cyrek</dc:creator>
  <cp:lastModifiedBy>Anna Matusik-Gołas</cp:lastModifiedBy>
  <cp:revision>441</cp:revision>
  <dcterms:created xsi:type="dcterms:W3CDTF">2019-08-09T15:07:09Z</dcterms:created>
  <dcterms:modified xsi:type="dcterms:W3CDTF">2023-01-04T14:12:31Z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0x010100A967FD2054F2574E96EB6B31981047DB</vt:lpwstr>
  </property>
</Properties>
</file>